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92" r:id="rId5"/>
    <p:sldId id="295" r:id="rId6"/>
    <p:sldId id="291" r:id="rId7"/>
    <p:sldId id="350" r:id="rId8"/>
    <p:sldId id="352" r:id="rId9"/>
    <p:sldId id="317" r:id="rId10"/>
    <p:sldId id="353" r:id="rId11"/>
    <p:sldId id="328" r:id="rId12"/>
    <p:sldId id="330" r:id="rId13"/>
    <p:sldId id="334" r:id="rId14"/>
    <p:sldId id="365" r:id="rId15"/>
    <p:sldId id="411" r:id="rId16"/>
    <p:sldId id="371" r:id="rId17"/>
    <p:sldId id="368" r:id="rId18"/>
    <p:sldId id="372" r:id="rId19"/>
    <p:sldId id="385" r:id="rId20"/>
    <p:sldId id="380" r:id="rId21"/>
    <p:sldId id="383" r:id="rId22"/>
    <p:sldId id="378" r:id="rId23"/>
    <p:sldId id="379" r:id="rId24"/>
    <p:sldId id="396" r:id="rId25"/>
    <p:sldId id="401" r:id="rId26"/>
    <p:sldId id="400" r:id="rId27"/>
    <p:sldId id="402" r:id="rId28"/>
    <p:sldId id="407" r:id="rId29"/>
    <p:sldId id="418" r:id="rId30"/>
    <p:sldId id="412" r:id="rId31"/>
    <p:sldId id="421" r:id="rId32"/>
    <p:sldId id="413" r:id="rId33"/>
    <p:sldId id="423" r:id="rId34"/>
    <p:sldId id="422" r:id="rId35"/>
    <p:sldId id="426" r:id="rId36"/>
    <p:sldId id="282" r:id="rId37"/>
    <p:sldId id="283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7682C7D-30CD-4B63-984C-F62C43B9A1F9}">
          <p14:sldIdLst>
            <p14:sldId id="292"/>
            <p14:sldId id="295"/>
            <p14:sldId id="291"/>
            <p14:sldId id="350"/>
            <p14:sldId id="352"/>
            <p14:sldId id="317"/>
            <p14:sldId id="353"/>
            <p14:sldId id="328"/>
            <p14:sldId id="330"/>
            <p14:sldId id="334"/>
            <p14:sldId id="365"/>
            <p14:sldId id="411"/>
            <p14:sldId id="371"/>
            <p14:sldId id="368"/>
            <p14:sldId id="372"/>
            <p14:sldId id="385"/>
            <p14:sldId id="380"/>
            <p14:sldId id="383"/>
            <p14:sldId id="378"/>
            <p14:sldId id="379"/>
            <p14:sldId id="396"/>
            <p14:sldId id="401"/>
            <p14:sldId id="400"/>
            <p14:sldId id="402"/>
            <p14:sldId id="407"/>
            <p14:sldId id="418"/>
            <p14:sldId id="412"/>
            <p14:sldId id="421"/>
            <p14:sldId id="413"/>
            <p14:sldId id="423"/>
            <p14:sldId id="422"/>
            <p14:sldId id="426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567"/>
    <a:srgbClr val="FFFFFF"/>
    <a:srgbClr val="E51E3F"/>
    <a:srgbClr val="EC6536"/>
    <a:srgbClr val="F8D113"/>
    <a:srgbClr val="1F2F79"/>
    <a:srgbClr val="193A67"/>
    <a:srgbClr val="233489"/>
    <a:srgbClr val="20519B"/>
    <a:srgbClr val="E00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6564B-F074-4961-BD2E-C56FFAD17B3E}" v="47" dt="2025-05-14T10:36:50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87974" autoAdjust="0"/>
  </p:normalViewPr>
  <p:slideViewPr>
    <p:cSldViewPr snapToGrid="0">
      <p:cViewPr varScale="1">
        <p:scale>
          <a:sx n="64" d="100"/>
          <a:sy n="64" d="100"/>
        </p:scale>
        <p:origin x="1618" y="278"/>
      </p:cViewPr>
      <p:guideLst/>
    </p:cSldViewPr>
  </p:slideViewPr>
  <p:notesTextViewPr>
    <p:cViewPr>
      <p:scale>
        <a:sx n="133" d="100"/>
        <a:sy n="133" d="100"/>
      </p:scale>
      <p:origin x="0" y="-1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Ramírez de Loaysa" userId="2b99e024-87bd-4ec3-9470-1ee25bd5f4b2" providerId="ADAL" clId="{36F6564B-F074-4961-BD2E-C56FFAD17B3E}"/>
    <pc:docChg chg="undo custSel modSld modMainMaster">
      <pc:chgData name="Marta Ramírez de Loaysa" userId="2b99e024-87bd-4ec3-9470-1ee25bd5f4b2" providerId="ADAL" clId="{36F6564B-F074-4961-BD2E-C56FFAD17B3E}" dt="2025-05-14T10:36:50.795" v="100" actId="14826"/>
      <pc:docMkLst>
        <pc:docMk/>
      </pc:docMkLst>
      <pc:sldChg chg="mod setBg modClrScheme chgLayout">
        <pc:chgData name="Marta Ramírez de Loaysa" userId="2b99e024-87bd-4ec3-9470-1ee25bd5f4b2" providerId="ADAL" clId="{36F6564B-F074-4961-BD2E-C56FFAD17B3E}" dt="2025-05-14T10:36:16.093" v="98"/>
        <pc:sldMkLst>
          <pc:docMk/>
          <pc:sldMk cId="2096906288" sldId="282"/>
        </pc:sldMkLst>
      </pc:sldChg>
      <pc:sldChg chg="setBg">
        <pc:chgData name="Marta Ramírez de Loaysa" userId="2b99e024-87bd-4ec3-9470-1ee25bd5f4b2" providerId="ADAL" clId="{36F6564B-F074-4961-BD2E-C56FFAD17B3E}" dt="2025-05-14T10:35:34.163" v="91"/>
        <pc:sldMkLst>
          <pc:docMk/>
          <pc:sldMk cId="1951234257" sldId="287"/>
        </pc:sldMkLst>
      </pc:sldChg>
      <pc:sldChg chg="modSp mod">
        <pc:chgData name="Marta Ramírez de Loaysa" userId="2b99e024-87bd-4ec3-9470-1ee25bd5f4b2" providerId="ADAL" clId="{36F6564B-F074-4961-BD2E-C56FFAD17B3E}" dt="2025-05-09T09:03:41.586" v="83" actId="403"/>
        <pc:sldMkLst>
          <pc:docMk/>
          <pc:sldMk cId="369763103" sldId="291"/>
        </pc:sldMkLst>
        <pc:spChg chg="mod">
          <ac:chgData name="Marta Ramírez de Loaysa" userId="2b99e024-87bd-4ec3-9470-1ee25bd5f4b2" providerId="ADAL" clId="{36F6564B-F074-4961-BD2E-C56FFAD17B3E}" dt="2025-05-09T09:03:41.586" v="83" actId="403"/>
          <ac:spMkLst>
            <pc:docMk/>
            <pc:sldMk cId="369763103" sldId="291"/>
            <ac:spMk id="4" creationId="{86E3305F-1D5D-47FD-503E-6E8ABAA89AA9}"/>
          </ac:spMkLst>
        </pc:spChg>
        <pc:spChg chg="mod">
          <ac:chgData name="Marta Ramírez de Loaysa" userId="2b99e024-87bd-4ec3-9470-1ee25bd5f4b2" providerId="ADAL" clId="{36F6564B-F074-4961-BD2E-C56FFAD17B3E}" dt="2025-05-09T09:03:26.423" v="79" actId="207"/>
          <ac:spMkLst>
            <pc:docMk/>
            <pc:sldMk cId="369763103" sldId="291"/>
            <ac:spMk id="7" creationId="{7B7B7557-B3C4-25E0-8319-81AC71C37660}"/>
          </ac:spMkLst>
        </pc:spChg>
        <pc:spChg chg="mod">
          <ac:chgData name="Marta Ramírez de Loaysa" userId="2b99e024-87bd-4ec3-9470-1ee25bd5f4b2" providerId="ADAL" clId="{36F6564B-F074-4961-BD2E-C56FFAD17B3E}" dt="2025-05-09T09:03:30.787" v="81" actId="207"/>
          <ac:spMkLst>
            <pc:docMk/>
            <pc:sldMk cId="369763103" sldId="291"/>
            <ac:spMk id="8" creationId="{C6957849-AAA6-F8FC-F5F6-DCDF17B1244B}"/>
          </ac:spMkLst>
        </pc:spChg>
      </pc:sldChg>
      <pc:sldChg chg="setBg">
        <pc:chgData name="Marta Ramírez de Loaysa" userId="2b99e024-87bd-4ec3-9470-1ee25bd5f4b2" providerId="ADAL" clId="{36F6564B-F074-4961-BD2E-C56FFAD17B3E}" dt="2025-05-14T10:35:40.612" v="93"/>
        <pc:sldMkLst>
          <pc:docMk/>
          <pc:sldMk cId="737947160" sldId="295"/>
        </pc:sldMkLst>
      </pc:sldChg>
      <pc:sldMasterChg chg="modSp mod setBg modSldLayout">
        <pc:chgData name="Marta Ramírez de Loaysa" userId="2b99e024-87bd-4ec3-9470-1ee25bd5f4b2" providerId="ADAL" clId="{36F6564B-F074-4961-BD2E-C56FFAD17B3E}" dt="2025-05-14T10:36:50.795" v="100" actId="14826"/>
        <pc:sldMasterMkLst>
          <pc:docMk/>
          <pc:sldMasterMk cId="3579100382" sldId="2147483648"/>
        </pc:sldMasterMkLst>
        <pc:spChg chg="mod">
          <ac:chgData name="Marta Ramírez de Loaysa" userId="2b99e024-87bd-4ec3-9470-1ee25bd5f4b2" providerId="ADAL" clId="{36F6564B-F074-4961-BD2E-C56FFAD17B3E}" dt="2025-05-09T08:56:38.495" v="6" actId="207"/>
          <ac:spMkLst>
            <pc:docMk/>
            <pc:sldMasterMk cId="3579100382" sldId="2147483648"/>
            <ac:spMk id="2" creationId="{EBFC3B2D-28A2-4837-91B7-70C30D1BFE56}"/>
          </ac:spMkLst>
        </pc:spChg>
        <pc:spChg chg="mod">
          <ac:chgData name="Marta Ramírez de Loaysa" userId="2b99e024-87bd-4ec3-9470-1ee25bd5f4b2" providerId="ADAL" clId="{36F6564B-F074-4961-BD2E-C56FFAD17B3E}" dt="2025-05-09T09:02:23.393" v="69" actId="403"/>
          <ac:spMkLst>
            <pc:docMk/>
            <pc:sldMasterMk cId="3579100382" sldId="2147483648"/>
            <ac:spMk id="5" creationId="{A7BF52D4-6CD8-4CFB-B7F3-05310D021194}"/>
          </ac:spMkLst>
        </pc:spChg>
        <pc:sldLayoutChg chg="setBg">
          <pc:chgData name="Marta Ramírez de Loaysa" userId="2b99e024-87bd-4ec3-9470-1ee25bd5f4b2" providerId="ADAL" clId="{36F6564B-F074-4961-BD2E-C56FFAD17B3E}" dt="2025-05-09T08:58:01.883" v="19"/>
          <pc:sldLayoutMkLst>
            <pc:docMk/>
            <pc:sldMasterMk cId="3579100382" sldId="2147483648"/>
            <pc:sldLayoutMk cId="15142321" sldId="2147483650"/>
          </pc:sldLayoutMkLst>
        </pc:sldLayoutChg>
        <pc:sldLayoutChg chg="modSp mod setBg">
          <pc:chgData name="Marta Ramírez de Loaysa" userId="2b99e024-87bd-4ec3-9470-1ee25bd5f4b2" providerId="ADAL" clId="{36F6564B-F074-4961-BD2E-C56FFAD17B3E}" dt="2025-05-14T10:35:12.403" v="89"/>
          <pc:sldLayoutMkLst>
            <pc:docMk/>
            <pc:sldMasterMk cId="3579100382" sldId="2147483648"/>
            <pc:sldLayoutMk cId="2827317125" sldId="2147483651"/>
          </pc:sldLayoutMkLst>
          <pc:spChg chg="mod">
            <ac:chgData name="Marta Ramírez de Loaysa" userId="2b99e024-87bd-4ec3-9470-1ee25bd5f4b2" providerId="ADAL" clId="{36F6564B-F074-4961-BD2E-C56FFAD17B3E}" dt="2025-05-09T08:57:52.448" v="17" actId="14100"/>
            <ac:spMkLst>
              <pc:docMk/>
              <pc:sldMasterMk cId="3579100382" sldId="2147483648"/>
              <pc:sldLayoutMk cId="2827317125" sldId="2147483651"/>
              <ac:spMk id="2" creationId="{5887C02B-D2E7-4C3C-B5D9-BD5FDD5F9031}"/>
            </ac:spMkLst>
          </pc:spChg>
          <pc:spChg chg="mod">
            <ac:chgData name="Marta Ramírez de Loaysa" userId="2b99e024-87bd-4ec3-9470-1ee25bd5f4b2" providerId="ADAL" clId="{36F6564B-F074-4961-BD2E-C56FFAD17B3E}" dt="2025-05-09T08:57:39.785" v="13" actId="207"/>
            <ac:spMkLst>
              <pc:docMk/>
              <pc:sldMasterMk cId="3579100382" sldId="2147483648"/>
              <pc:sldLayoutMk cId="2827317125" sldId="2147483651"/>
              <ac:spMk id="3" creationId="{49879DE1-0AF8-415A-8E4A-1D87785953F9}"/>
            </ac:spMkLst>
          </pc:spChg>
        </pc:sldLayoutChg>
        <pc:sldLayoutChg chg="setBg">
          <pc:chgData name="Marta Ramírez de Loaysa" userId="2b99e024-87bd-4ec3-9470-1ee25bd5f4b2" providerId="ADAL" clId="{36F6564B-F074-4961-BD2E-C56FFAD17B3E}" dt="2025-05-09T08:58:09.115" v="21"/>
          <pc:sldLayoutMkLst>
            <pc:docMk/>
            <pc:sldMasterMk cId="3579100382" sldId="2147483648"/>
            <pc:sldLayoutMk cId="1310983829" sldId="2147483652"/>
          </pc:sldLayoutMkLst>
        </pc:sldLayoutChg>
        <pc:sldLayoutChg chg="delSp modSp mod">
          <pc:chgData name="Marta Ramírez de Loaysa" userId="2b99e024-87bd-4ec3-9470-1ee25bd5f4b2" providerId="ADAL" clId="{36F6564B-F074-4961-BD2E-C56FFAD17B3E}" dt="2025-05-14T10:36:50.795" v="100" actId="14826"/>
          <pc:sldLayoutMkLst>
            <pc:docMk/>
            <pc:sldMasterMk cId="3579100382" sldId="2147483648"/>
            <pc:sldLayoutMk cId="1245354798" sldId="2147483656"/>
          </pc:sldLayoutMkLst>
          <pc:spChg chg="mod">
            <ac:chgData name="Marta Ramírez de Loaysa" userId="2b99e024-87bd-4ec3-9470-1ee25bd5f4b2" providerId="ADAL" clId="{36F6564B-F074-4961-BD2E-C56FFAD17B3E}" dt="2025-05-09T09:01:58.282" v="64" actId="1076"/>
            <ac:spMkLst>
              <pc:docMk/>
              <pc:sldMasterMk cId="3579100382" sldId="2147483648"/>
              <pc:sldLayoutMk cId="1245354798" sldId="2147483656"/>
              <ac:spMk id="2" creationId="{DE3329B1-3B98-A51A-2D2C-3354338B8A2C}"/>
            </ac:spMkLst>
          </pc:spChg>
          <pc:spChg chg="mod">
            <ac:chgData name="Marta Ramírez de Loaysa" userId="2b99e024-87bd-4ec3-9470-1ee25bd5f4b2" providerId="ADAL" clId="{36F6564B-F074-4961-BD2E-C56FFAD17B3E}" dt="2025-05-09T09:01:52.044" v="62" actId="207"/>
            <ac:spMkLst>
              <pc:docMk/>
              <pc:sldMasterMk cId="3579100382" sldId="2147483648"/>
              <pc:sldLayoutMk cId="1245354798" sldId="2147483656"/>
              <ac:spMk id="5" creationId="{83C936CF-335E-F6F2-BFC6-090E4A4D3976}"/>
            </ac:spMkLst>
          </pc:spChg>
          <pc:grpChg chg="mod">
            <ac:chgData name="Marta Ramírez de Loaysa" userId="2b99e024-87bd-4ec3-9470-1ee25bd5f4b2" providerId="ADAL" clId="{36F6564B-F074-4961-BD2E-C56FFAD17B3E}" dt="2025-05-09T08:59:35.711" v="37" actId="1076"/>
            <ac:grpSpMkLst>
              <pc:docMk/>
              <pc:sldMasterMk cId="3579100382" sldId="2147483648"/>
              <pc:sldLayoutMk cId="1245354798" sldId="2147483656"/>
              <ac:grpSpMk id="10" creationId="{E0A43BD3-36B3-6432-3EA5-7A87D5C586DE}"/>
            </ac:grpSpMkLst>
          </pc:grpChg>
          <pc:picChg chg="mod">
            <ac:chgData name="Marta Ramírez de Loaysa" userId="2b99e024-87bd-4ec3-9470-1ee25bd5f4b2" providerId="ADAL" clId="{36F6564B-F074-4961-BD2E-C56FFAD17B3E}" dt="2025-05-14T10:36:50.795" v="100" actId="14826"/>
            <ac:picMkLst>
              <pc:docMk/>
              <pc:sldMasterMk cId="3579100382" sldId="2147483648"/>
              <pc:sldLayoutMk cId="1245354798" sldId="2147483656"/>
              <ac:picMk id="3" creationId="{D75A2884-8663-1896-CF10-D2B8C7999723}"/>
            </ac:picMkLst>
          </pc:picChg>
        </pc:sldLayoutChg>
        <pc:sldLayoutChg chg="delSp modSp mod">
          <pc:chgData name="Marta Ramírez de Loaysa" userId="2b99e024-87bd-4ec3-9470-1ee25bd5f4b2" providerId="ADAL" clId="{36F6564B-F074-4961-BD2E-C56FFAD17B3E}" dt="2025-05-14T10:36:45.637" v="99" actId="14826"/>
          <pc:sldLayoutMkLst>
            <pc:docMk/>
            <pc:sldMasterMk cId="3579100382" sldId="2147483648"/>
            <pc:sldLayoutMk cId="129614494" sldId="2147483657"/>
          </pc:sldLayoutMkLst>
          <pc:spChg chg="mod">
            <ac:chgData name="Marta Ramírez de Loaysa" userId="2b99e024-87bd-4ec3-9470-1ee25bd5f4b2" providerId="ADAL" clId="{36F6564B-F074-4961-BD2E-C56FFAD17B3E}" dt="2025-05-09T09:00:51.400" v="48" actId="1076"/>
            <ac:spMkLst>
              <pc:docMk/>
              <pc:sldMasterMk cId="3579100382" sldId="2147483648"/>
              <pc:sldLayoutMk cId="129614494" sldId="2147483657"/>
              <ac:spMk id="4" creationId="{74AA7D99-DBBC-6E7E-7545-494E8EC607A7}"/>
            </ac:spMkLst>
          </pc:spChg>
          <pc:picChg chg="mod">
            <ac:chgData name="Marta Ramírez de Loaysa" userId="2b99e024-87bd-4ec3-9470-1ee25bd5f4b2" providerId="ADAL" clId="{36F6564B-F074-4961-BD2E-C56FFAD17B3E}" dt="2025-05-14T10:36:45.637" v="99" actId="14826"/>
            <ac:picMkLst>
              <pc:docMk/>
              <pc:sldMasterMk cId="3579100382" sldId="2147483648"/>
              <pc:sldLayoutMk cId="129614494" sldId="2147483657"/>
              <ac:picMk id="3" creationId="{26FDF9E0-1F88-703A-3984-FC8C0973ABC1}"/>
            </ac:picMkLst>
          </pc:picChg>
        </pc:sldLayoutChg>
        <pc:sldLayoutChg chg="delSp modSp mod setBg">
          <pc:chgData name="Marta Ramírez de Loaysa" userId="2b99e024-87bd-4ec3-9470-1ee25bd5f4b2" providerId="ADAL" clId="{36F6564B-F074-4961-BD2E-C56FFAD17B3E}" dt="2025-05-09T08:58:56.346" v="27" actId="207"/>
          <pc:sldLayoutMkLst>
            <pc:docMk/>
            <pc:sldMasterMk cId="3579100382" sldId="2147483648"/>
            <pc:sldLayoutMk cId="1804644455" sldId="2147483661"/>
          </pc:sldLayoutMkLst>
          <pc:spChg chg="mod">
            <ac:chgData name="Marta Ramírez de Loaysa" userId="2b99e024-87bd-4ec3-9470-1ee25bd5f4b2" providerId="ADAL" clId="{36F6564B-F074-4961-BD2E-C56FFAD17B3E}" dt="2025-05-09T08:58:54.004" v="26" actId="207"/>
            <ac:spMkLst>
              <pc:docMk/>
              <pc:sldMasterMk cId="3579100382" sldId="2147483648"/>
              <pc:sldLayoutMk cId="1804644455" sldId="2147483661"/>
              <ac:spMk id="6" creationId="{34C49152-8881-FB97-E571-87C582AD1BCB}"/>
            </ac:spMkLst>
          </pc:spChg>
          <pc:spChg chg="mod">
            <ac:chgData name="Marta Ramírez de Loaysa" userId="2b99e024-87bd-4ec3-9470-1ee25bd5f4b2" providerId="ADAL" clId="{36F6564B-F074-4961-BD2E-C56FFAD17B3E}" dt="2025-05-09T08:58:56.346" v="27" actId="207"/>
            <ac:spMkLst>
              <pc:docMk/>
              <pc:sldMasterMk cId="3579100382" sldId="2147483648"/>
              <pc:sldLayoutMk cId="1804644455" sldId="2147483661"/>
              <ac:spMk id="9" creationId="{33EAB08C-2380-37D9-1915-2BA86B35C388}"/>
            </ac:spMkLst>
          </pc:spChg>
        </pc:sldLayoutChg>
        <pc:sldLayoutChg chg="addSp delSp modSp mod">
          <pc:chgData name="Marta Ramírez de Loaysa" userId="2b99e024-87bd-4ec3-9470-1ee25bd5f4b2" providerId="ADAL" clId="{36F6564B-F074-4961-BD2E-C56FFAD17B3E}" dt="2025-05-14T10:34:45.182" v="86" actId="14826"/>
          <pc:sldLayoutMkLst>
            <pc:docMk/>
            <pc:sldMasterMk cId="3579100382" sldId="2147483648"/>
            <pc:sldLayoutMk cId="3577234137" sldId="2147483662"/>
          </pc:sldLayoutMkLst>
          <pc:picChg chg="add del mod">
            <ac:chgData name="Marta Ramírez de Loaysa" userId="2b99e024-87bd-4ec3-9470-1ee25bd5f4b2" providerId="ADAL" clId="{36F6564B-F074-4961-BD2E-C56FFAD17B3E}" dt="2025-05-14T10:34:45.182" v="86" actId="14826"/>
            <ac:picMkLst>
              <pc:docMk/>
              <pc:sldMasterMk cId="3579100382" sldId="2147483648"/>
              <pc:sldLayoutMk cId="3577234137" sldId="2147483662"/>
              <ac:picMk id="3" creationId="{E3244340-6866-94CE-34CA-12359B1B73C1}"/>
            </ac:picMkLst>
          </pc:picChg>
        </pc:sldLayoutChg>
        <pc:sldLayoutChg chg="modSp">
          <pc:chgData name="Marta Ramírez de Loaysa" userId="2b99e024-87bd-4ec3-9470-1ee25bd5f4b2" providerId="ADAL" clId="{36F6564B-F074-4961-BD2E-C56FFAD17B3E}" dt="2025-05-14T10:34:57.062" v="87" actId="14826"/>
          <pc:sldLayoutMkLst>
            <pc:docMk/>
            <pc:sldMasterMk cId="3579100382" sldId="2147483648"/>
            <pc:sldLayoutMk cId="3653270915" sldId="2147483663"/>
          </pc:sldLayoutMkLst>
          <pc:picChg chg="mod">
            <ac:chgData name="Marta Ramírez de Loaysa" userId="2b99e024-87bd-4ec3-9470-1ee25bd5f4b2" providerId="ADAL" clId="{36F6564B-F074-4961-BD2E-C56FFAD17B3E}" dt="2025-05-14T10:34:57.062" v="87" actId="14826"/>
            <ac:picMkLst>
              <pc:docMk/>
              <pc:sldMasterMk cId="3579100382" sldId="2147483648"/>
              <pc:sldLayoutMk cId="3653270915" sldId="2147483663"/>
              <ac:picMk id="3" creationId="{E3244340-6866-94CE-34CA-12359B1B73C1}"/>
            </ac:picMkLst>
          </pc:picChg>
        </pc:sldLayoutChg>
        <pc:sldLayoutChg chg="delSp modSp mod setBg">
          <pc:chgData name="Marta Ramírez de Loaysa" userId="2b99e024-87bd-4ec3-9470-1ee25bd5f4b2" providerId="ADAL" clId="{36F6564B-F074-4961-BD2E-C56FFAD17B3E}" dt="2025-05-09T09:02:11.449" v="66" actId="207"/>
          <pc:sldLayoutMkLst>
            <pc:docMk/>
            <pc:sldMasterMk cId="3579100382" sldId="2147483648"/>
            <pc:sldLayoutMk cId="2973353569" sldId="2147483665"/>
          </pc:sldLayoutMkLst>
          <pc:spChg chg="mod">
            <ac:chgData name="Marta Ramírez de Loaysa" userId="2b99e024-87bd-4ec3-9470-1ee25bd5f4b2" providerId="ADAL" clId="{36F6564B-F074-4961-BD2E-C56FFAD17B3E}" dt="2025-05-09T08:59:17.388" v="33" actId="207"/>
            <ac:spMkLst>
              <pc:docMk/>
              <pc:sldMasterMk cId="3579100382" sldId="2147483648"/>
              <pc:sldLayoutMk cId="2973353569" sldId="2147483665"/>
              <ac:spMk id="2" creationId="{7BB65E7A-0BBB-52C7-D6C2-6837014C45B9}"/>
            </ac:spMkLst>
          </pc:spChg>
          <pc:spChg chg="mod">
            <ac:chgData name="Marta Ramírez de Loaysa" userId="2b99e024-87bd-4ec3-9470-1ee25bd5f4b2" providerId="ADAL" clId="{36F6564B-F074-4961-BD2E-C56FFAD17B3E}" dt="2025-05-09T08:59:17.388" v="33" actId="207"/>
            <ac:spMkLst>
              <pc:docMk/>
              <pc:sldMasterMk cId="3579100382" sldId="2147483648"/>
              <pc:sldLayoutMk cId="2973353569" sldId="2147483665"/>
              <ac:spMk id="3" creationId="{05442E58-7EC0-717E-39F2-C3AB4FF64E10}"/>
            </ac:spMkLst>
          </pc:spChg>
          <pc:spChg chg="mod">
            <ac:chgData name="Marta Ramírez de Loaysa" userId="2b99e024-87bd-4ec3-9470-1ee25bd5f4b2" providerId="ADAL" clId="{36F6564B-F074-4961-BD2E-C56FFAD17B3E}" dt="2025-05-09T08:59:17.388" v="33" actId="207"/>
            <ac:spMkLst>
              <pc:docMk/>
              <pc:sldMasterMk cId="3579100382" sldId="2147483648"/>
              <pc:sldLayoutMk cId="2973353569" sldId="2147483665"/>
              <ac:spMk id="4" creationId="{BCECE1A3-1547-C8E3-7420-9D60F10686D3}"/>
            </ac:spMkLst>
          </pc:spChg>
          <pc:spChg chg="mod">
            <ac:chgData name="Marta Ramírez de Loaysa" userId="2b99e024-87bd-4ec3-9470-1ee25bd5f4b2" providerId="ADAL" clId="{36F6564B-F074-4961-BD2E-C56FFAD17B3E}" dt="2025-05-09T09:02:07.021" v="65" actId="207"/>
            <ac:spMkLst>
              <pc:docMk/>
              <pc:sldMasterMk cId="3579100382" sldId="2147483648"/>
              <pc:sldLayoutMk cId="2973353569" sldId="2147483665"/>
              <ac:spMk id="6" creationId="{34C49152-8881-FB97-E571-87C582AD1BCB}"/>
            </ac:spMkLst>
          </pc:spChg>
          <pc:spChg chg="mod">
            <ac:chgData name="Marta Ramírez de Loaysa" userId="2b99e024-87bd-4ec3-9470-1ee25bd5f4b2" providerId="ADAL" clId="{36F6564B-F074-4961-BD2E-C56FFAD17B3E}" dt="2025-05-09T09:02:11.449" v="66" actId="207"/>
            <ac:spMkLst>
              <pc:docMk/>
              <pc:sldMasterMk cId="3579100382" sldId="2147483648"/>
              <pc:sldLayoutMk cId="2973353569" sldId="2147483665"/>
              <ac:spMk id="9" creationId="{33EAB08C-2380-37D9-1915-2BA86B35C38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550CA-07A8-48BE-BD82-281F6CC75B6E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36CDF-85B3-4BAE-8131-8FB80380F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966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50D5-1539-3586-04E0-2A9D37C2E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431C6A6-FC55-D057-63BD-8FE66E596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E2040A4-9E9F-865A-73AE-D99CD0E5A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Destaca la importancia de combinar los </a:t>
            </a:r>
            <a:r>
              <a:rPr lang="es-ES" dirty="0" err="1"/>
              <a:t>tt</a:t>
            </a:r>
            <a:r>
              <a:rPr lang="es-ES" dirty="0"/>
              <a:t> sobre todo en las localizaciones difíciles. </a:t>
            </a:r>
          </a:p>
          <a:p>
            <a:r>
              <a:rPr lang="es-ES" dirty="0"/>
              <a:t>No pautar </a:t>
            </a:r>
            <a:r>
              <a:rPr lang="es-ES" dirty="0" err="1"/>
              <a:t>tt</a:t>
            </a:r>
            <a:r>
              <a:rPr lang="es-ES" dirty="0"/>
              <a:t> en monoterapia, hoy en </a:t>
            </a:r>
            <a:r>
              <a:rPr lang="es-ES" dirty="0" err="1"/>
              <a:t>dia</a:t>
            </a:r>
            <a:r>
              <a:rPr lang="es-ES" dirty="0"/>
              <a:t> combinar, sobre todo los GCT</a:t>
            </a:r>
          </a:p>
          <a:p>
            <a:r>
              <a:rPr lang="es-ES" dirty="0"/>
              <a:t>Se necesitan entre 12 y 24 meses para </a:t>
            </a:r>
            <a:r>
              <a:rPr lang="es-ES" dirty="0" err="1"/>
              <a:t>repigmentar</a:t>
            </a:r>
            <a:r>
              <a:rPr lang="es-ES" dirty="0"/>
              <a:t>, no emplearlos sólo 2 meses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4239D2-7E79-5BE2-5300-F79488B5F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214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Clinical</a:t>
            </a:r>
            <a:r>
              <a:rPr lang="es-ES" dirty="0"/>
              <a:t> </a:t>
            </a:r>
            <a:r>
              <a:rPr lang="es-ES" dirty="0" err="1"/>
              <a:t>trials</a:t>
            </a:r>
            <a:r>
              <a:rPr lang="es-ES" dirty="0"/>
              <a:t> que intentan investigar nuevas moléculas que frenen las células B</a:t>
            </a:r>
          </a:p>
          <a:p>
            <a:r>
              <a:rPr lang="es-ES" dirty="0"/>
              <a:t>CAR-T – Producir </a:t>
            </a:r>
          </a:p>
          <a:p>
            <a:r>
              <a:rPr lang="es-ES" dirty="0"/>
              <a:t>↓ de la actividad de la enfermedad, mejora la función pulmonar, y la fibrosis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Produce mayor depleción de células B que con RTX.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4154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Bosentan</a:t>
            </a:r>
            <a:r>
              <a:rPr lang="es-ES" dirty="0"/>
              <a:t> sí en </a:t>
            </a:r>
            <a:r>
              <a:rPr lang="es-ES" dirty="0" err="1"/>
              <a:t>prevenc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Los autores no recomiendan BOSENTAN para la actividad, ni calcio </a:t>
            </a:r>
            <a:r>
              <a:rPr lang="es-ES" dirty="0" err="1"/>
              <a:t>antiantagosnistas</a:t>
            </a:r>
            <a:endParaRPr lang="es-ES" dirty="0"/>
          </a:p>
          <a:p>
            <a:r>
              <a:rPr lang="es-ES" dirty="0" err="1"/>
              <a:t>ión</a:t>
            </a:r>
            <a:r>
              <a:rPr lang="es-ES" dirty="0"/>
              <a:t> pero no enfermedad activa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22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antiBlys</a:t>
            </a:r>
            <a:r>
              <a:rPr lang="es-ES" dirty="0"/>
              <a:t> y BAFF están en </a:t>
            </a:r>
            <a:r>
              <a:rPr lang="es-ES" dirty="0" err="1"/>
              <a:t>trials</a:t>
            </a:r>
            <a:r>
              <a:rPr lang="es-ES" dirty="0"/>
              <a:t> para LEC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226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Reduce la </a:t>
            </a:r>
            <a:r>
              <a:rPr lang="es-ES" dirty="0" err="1"/>
              <a:t>activicación</a:t>
            </a:r>
            <a:r>
              <a:rPr lang="es-ES" dirty="0"/>
              <a:t> de Th17, se usa como crema</a:t>
            </a:r>
          </a:p>
          <a:p>
            <a:r>
              <a:rPr lang="es-ES" dirty="0"/>
              <a:t>Mejoría del eritema en 2 semanas</a:t>
            </a:r>
          </a:p>
          <a:p>
            <a:r>
              <a:rPr lang="es-ES" dirty="0"/>
              <a:t>TT tópico para CLE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6357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calcium modulator and cyclophilin ligand interactor 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727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21908-DFFD-C36C-57F2-9531D1DB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529E67E-CFF0-2D8D-03B9-08C7C781E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24E0AC5-BD2D-4919-BEDA-816F7C5FE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calcium modulator and cyclophilin ligand interactor 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C47E56-94E5-BA72-4AF0-C04F3BF50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021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214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69068-74DA-804C-D2A1-6A5F5B454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38E126F-0ED1-B00A-DEF6-100CA528D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FA9210E-D2FC-B0DA-2250-B311DE922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522744-0F55-E96A-2BAB-241C5CB53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37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 algo de lo que </a:t>
            </a:r>
            <a:r>
              <a:rPr lang="es-ES" dirty="0" err="1"/>
              <a:t>segurame</a:t>
            </a:r>
            <a:endParaRPr lang="es-ES" dirty="0"/>
          </a:p>
          <a:p>
            <a:r>
              <a:rPr lang="es-ES" dirty="0"/>
              <a:t>Es algo de lo que seguramente se hablará en el futuro</a:t>
            </a:r>
          </a:p>
          <a:p>
            <a:r>
              <a:rPr lang="es-ES" dirty="0"/>
              <a:t>85% alcanzan el f-VASI 75 </a:t>
            </a:r>
          </a:p>
          <a:p>
            <a:r>
              <a:rPr lang="es-ES" dirty="0"/>
              <a:t>NO HAY CONTRAINDICACIÓN DE COMBINARLOS</a:t>
            </a:r>
          </a:p>
          <a:p>
            <a:r>
              <a:rPr lang="es-ES" dirty="0" err="1"/>
              <a:t>nte</a:t>
            </a:r>
            <a:r>
              <a:rPr lang="es-ES" dirty="0"/>
              <a:t> se hablará en el futuro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95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SI HAY UN RELAPSE AL HABER SUSPENDIDO EL TT, PUEDEN REPIGMENTAR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SI SE MANTIENE EL TT EN LOS PACIENTES NO RESPONDEDORES, HAY POSIBILIDADES DE QUE CONTINUEN PIGMENTANDO (casi por completo a los 2 años)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13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RITLECITINIB: Fase 2b. N=364 PACIENTES. Dosis altas: </a:t>
            </a:r>
            <a:r>
              <a:rPr lang="es-ES" dirty="0" err="1"/>
              <a:t>repigmentación</a:t>
            </a:r>
            <a:r>
              <a:rPr lang="es-ES" dirty="0"/>
              <a:t> sobre todo en la cara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733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SÓLO EN PACIENTES CON VITILIGO ACTIVO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ES INTERESANTE SOBRE TODO EN T-VASI en la SC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733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recurrencia</a:t>
            </a:r>
          </a:p>
          <a:p>
            <a:r>
              <a:rPr lang="es-ES" dirty="0"/>
              <a:t>Safety quite similar in </a:t>
            </a:r>
            <a:r>
              <a:rPr lang="es-ES" dirty="0" err="1"/>
              <a:t>both</a:t>
            </a:r>
            <a:r>
              <a:rPr lang="es-ES" dirty="0"/>
              <a:t> </a:t>
            </a:r>
            <a:r>
              <a:rPr lang="es-ES" dirty="0" err="1"/>
              <a:t>groups</a:t>
            </a:r>
            <a:endParaRPr lang="es-ES" dirty="0"/>
          </a:p>
          <a:p>
            <a:r>
              <a:rPr lang="es-ES" dirty="0"/>
              <a:t>Conjuntivitis leve y no se tuvo que suspender</a:t>
            </a:r>
          </a:p>
          <a:p>
            <a:r>
              <a:rPr lang="es-ES" dirty="0"/>
              <a:t>Menos que en DA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082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097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949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MMF mejor que Ciclofosfamida</a:t>
            </a:r>
          </a:p>
          <a:p>
            <a:r>
              <a:rPr lang="es-ES" dirty="0"/>
              <a:t>RTX: Bien para </a:t>
            </a:r>
            <a:r>
              <a:rPr lang="es-ES" dirty="0" err="1"/>
              <a:t>Lung</a:t>
            </a:r>
            <a:r>
              <a:rPr lang="es-ES" dirty="0"/>
              <a:t> y FPI -&gt; Considerar en fases tempranas de inflamación </a:t>
            </a:r>
            <a:r>
              <a:rPr lang="es-ES" dirty="0" err="1"/>
              <a:t>Tocilizumab</a:t>
            </a:r>
            <a:endParaRPr lang="es-ES" dirty="0"/>
          </a:p>
          <a:p>
            <a:r>
              <a:rPr lang="es-ES" dirty="0" err="1"/>
              <a:t>Nintendanib</a:t>
            </a:r>
            <a:r>
              <a:rPr lang="es-ES" dirty="0"/>
              <a:t> para FPI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36CDF-85B3-4BAE-8131-8FB80380FA0F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59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244340-6866-94CE-34CA-12359B1B7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0"/>
            <a:ext cx="1218962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3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5A2884-8663-1896-CF10-D2B8C7999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1185" y="0"/>
            <a:ext cx="12180752" cy="68580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0A43BD3-36B3-6432-3EA5-7A87D5C586DE}"/>
              </a:ext>
            </a:extLst>
          </p:cNvPr>
          <p:cNvGrpSpPr/>
          <p:nvPr userDrawn="1"/>
        </p:nvGrpSpPr>
        <p:grpSpPr>
          <a:xfrm>
            <a:off x="5928613" y="4365866"/>
            <a:ext cx="6263387" cy="1067468"/>
            <a:chOff x="5530790" y="2828835"/>
            <a:chExt cx="7042950" cy="120032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83C936CF-335E-F6F2-BFC6-090E4A4D3976}"/>
                </a:ext>
              </a:extLst>
            </p:cNvPr>
            <p:cNvSpPr/>
            <p:nvPr userDrawn="1"/>
          </p:nvSpPr>
          <p:spPr>
            <a:xfrm>
              <a:off x="5530790" y="2828835"/>
              <a:ext cx="7042950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DE3329B1-3B98-A51A-2D2C-3354338B8A2C}"/>
                </a:ext>
              </a:extLst>
            </p:cNvPr>
            <p:cNvSpPr txBox="1"/>
            <p:nvPr userDrawn="1"/>
          </p:nvSpPr>
          <p:spPr>
            <a:xfrm>
              <a:off x="5714019" y="3165114"/>
              <a:ext cx="6239661" cy="7722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i="0" u="none" strike="noStrike" baseline="30000" dirty="0">
                  <a:solidFill>
                    <a:srgbClr val="005196"/>
                  </a:solidFill>
                  <a:latin typeface="+mn-lt"/>
                </a:rPr>
                <a:t>La Academia Española de Dermatología y Venereología expresa su agradecimiento al patrocinador UCB, por su especial apoyo y contribución con la actividad formativa </a:t>
              </a:r>
              <a:r>
                <a:rPr lang="es-ES" sz="2400" b="1" i="0" u="none" strike="noStrike" baseline="30000" dirty="0" err="1">
                  <a:solidFill>
                    <a:srgbClr val="005196"/>
                  </a:solidFill>
                  <a:latin typeface="+mn-lt"/>
                </a:rPr>
                <a:t>Highlights</a:t>
              </a:r>
              <a:r>
                <a:rPr lang="es-ES" sz="2400" b="1" i="0" u="none" strike="noStrike" baseline="30000" dirty="0">
                  <a:solidFill>
                    <a:srgbClr val="005196"/>
                  </a:solidFill>
                  <a:latin typeface="+mn-lt"/>
                </a:rPr>
                <a:t> 2024.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35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FDF9E0-1F88-703A-3984-FC8C0973A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0"/>
            <a:ext cx="12189626" cy="68579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4AA7D99-DBBC-6E7E-7545-494E8EC607A7}"/>
              </a:ext>
            </a:extLst>
          </p:cNvPr>
          <p:cNvSpPr txBox="1"/>
          <p:nvPr userDrawn="1"/>
        </p:nvSpPr>
        <p:spPr>
          <a:xfrm>
            <a:off x="6167178" y="4398639"/>
            <a:ext cx="3900747" cy="12721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500" b="1" i="0" u="none" strike="noStrike" baseline="30000" dirty="0">
                <a:solidFill>
                  <a:schemeClr val="bg1"/>
                </a:solidFill>
                <a:latin typeface="+mn-lt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2961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244340-6866-94CE-34CA-12359B1B7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>
          <a:xfrm>
            <a:off x="0" y="0"/>
            <a:ext cx="121908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7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87C02B-D2E7-4C3C-B5D9-BD5FDD5F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523" y="3876260"/>
            <a:ext cx="6666176" cy="999595"/>
          </a:xfrm>
        </p:spPr>
        <p:txBody>
          <a:bodyPr anchor="ctr"/>
          <a:lstStyle>
            <a:lvl1pPr algn="ctr">
              <a:defRPr sz="4000">
                <a:solidFill>
                  <a:srgbClr val="233567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879DE1-0AF8-415A-8E4A-1D8778595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1523" y="4969723"/>
            <a:ext cx="6666176" cy="5960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2731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89EFD-44B5-409F-9BDA-41B55D7F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2456C3-8434-4BF5-AAC1-066127FD7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27B8EE-1067-41B7-9A9D-94FDC4156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153CB-D904-4DE8-AC31-C182BCDB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3B3CE8-E5C7-4EE4-B442-FCF941328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061" y="1480009"/>
            <a:ext cx="5342224" cy="46004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A4B236-92C2-4D47-8BC6-E31157464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1281" y="1480009"/>
            <a:ext cx="5342224" cy="46004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624A36-1FBB-4DB9-B948-A0CA28227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98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4A7B-BFBA-4120-B4A8-D45DEA7C2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4D9E233-E11E-4009-8101-DDD7D595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632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62E401-4DA5-449A-85C6-51D0248F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24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592BB73F-82F7-2C83-B1FC-83C88702E626}"/>
              </a:ext>
            </a:extLst>
          </p:cNvPr>
          <p:cNvSpPr txBox="1">
            <a:spLocks/>
          </p:cNvSpPr>
          <p:nvPr userDrawn="1"/>
        </p:nvSpPr>
        <p:spPr>
          <a:xfrm>
            <a:off x="3248404" y="3488925"/>
            <a:ext cx="8097625" cy="1320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EC6536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33EAB08C-2380-37D9-1915-2BA86B35C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1350" y="3488925"/>
            <a:ext cx="8097625" cy="67060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600" b="1" kern="1200" dirty="0">
                <a:solidFill>
                  <a:srgbClr val="233567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" dirty="0"/>
              <a:t>Área: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C49152-8881-FB97-E571-87C582AD1BCB}"/>
              </a:ext>
            </a:extLst>
          </p:cNvPr>
          <p:cNvSpPr/>
          <p:nvPr userDrawn="1"/>
        </p:nvSpPr>
        <p:spPr>
          <a:xfrm>
            <a:off x="1174704" y="3488926"/>
            <a:ext cx="136646" cy="465940"/>
          </a:xfrm>
          <a:prstGeom prst="rect">
            <a:avLst/>
          </a:prstGeom>
          <a:solidFill>
            <a:srgbClr val="E51E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464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42E58-7EC0-717E-39F2-C3AB4FF64E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2680" y="4308398"/>
            <a:ext cx="6089650" cy="50621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E51E3F"/>
                </a:solidFill>
              </a:defRPr>
            </a:lvl1pPr>
          </a:lstStyle>
          <a:p>
            <a:pPr lvl="0"/>
            <a:r>
              <a:rPr lang="es-ES" dirty="0"/>
              <a:t>NOMBRE Y APELLIDOS</a:t>
            </a: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592BB73F-82F7-2C83-B1FC-83C88702E626}"/>
              </a:ext>
            </a:extLst>
          </p:cNvPr>
          <p:cNvSpPr txBox="1">
            <a:spLocks/>
          </p:cNvSpPr>
          <p:nvPr userDrawn="1"/>
        </p:nvSpPr>
        <p:spPr>
          <a:xfrm>
            <a:off x="3248404" y="3488925"/>
            <a:ext cx="8097625" cy="1320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EC6536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33EAB08C-2380-37D9-1915-2BA86B35C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1350" y="3488925"/>
            <a:ext cx="8097625" cy="67060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600" b="1" kern="1200" dirty="0">
                <a:solidFill>
                  <a:srgbClr val="233567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" dirty="0"/>
              <a:t>Título: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7BB65E7A-0BBB-52C7-D6C2-6837014C45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32680" y="4914810"/>
            <a:ext cx="6089650" cy="43500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E51E3F"/>
                </a:solidFill>
              </a:defRPr>
            </a:lvl1pPr>
          </a:lstStyle>
          <a:p>
            <a:pPr lvl="0"/>
            <a:r>
              <a:rPr lang="es-ES" dirty="0"/>
              <a:t>CENTRO DE TRABAJO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BCECE1A3-1547-C8E3-7420-9D60F10686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2680" y="5437930"/>
            <a:ext cx="6089650" cy="4880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E51E3F"/>
                </a:solidFill>
              </a:defRPr>
            </a:lvl1pPr>
          </a:lstStyle>
          <a:p>
            <a:pPr lvl="0"/>
            <a:r>
              <a:rPr lang="es-ES" dirty="0"/>
              <a:t>DATOS NO OBLIGATORIOS: EMAIL, RRSS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C49152-8881-FB97-E571-87C582AD1BCB}"/>
              </a:ext>
            </a:extLst>
          </p:cNvPr>
          <p:cNvSpPr/>
          <p:nvPr userDrawn="1"/>
        </p:nvSpPr>
        <p:spPr>
          <a:xfrm>
            <a:off x="1174704" y="3488926"/>
            <a:ext cx="136646" cy="465940"/>
          </a:xfrm>
          <a:prstGeom prst="rect">
            <a:avLst/>
          </a:prstGeom>
          <a:solidFill>
            <a:srgbClr val="E51E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35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FC3B2D-28A2-4837-91B7-70C30D1B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60" y="1"/>
            <a:ext cx="8392827" cy="1162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9543D9-BD6C-4436-AED5-F7B9363A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061" y="1461156"/>
            <a:ext cx="11340444" cy="4605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BF52D4-6CD8-4CFB-B7F3-05310D021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3060" y="6260758"/>
            <a:ext cx="11340444" cy="4605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910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1" r:id="rId3"/>
    <p:sldLayoutId id="2147483650" r:id="rId4"/>
    <p:sldLayoutId id="2147483652" r:id="rId5"/>
    <p:sldLayoutId id="2147483654" r:id="rId6"/>
    <p:sldLayoutId id="2147483655" r:id="rId7"/>
    <p:sldLayoutId id="2147483661" r:id="rId8"/>
    <p:sldLayoutId id="2147483665" r:id="rId9"/>
    <p:sldLayoutId id="2147483656" r:id="rId10"/>
    <p:sldLayoutId id="214748365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51E3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3567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03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1AD44-CCA5-4C8A-9681-A15B04740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72A5D-9E4B-DB86-0655-E2C08F08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Resumen </a:t>
            </a:r>
            <a:r>
              <a:rPr lang="es-ES" u="sng" dirty="0"/>
              <a:t>pipeline</a:t>
            </a:r>
            <a:r>
              <a:rPr lang="es-ES" dirty="0"/>
              <a:t> vitíligo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10C6D6D-D16B-99C3-930B-60E3A7C0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5EFDA0-3B77-A529-4410-C8E393E70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73" y="1330640"/>
            <a:ext cx="10426010" cy="52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9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DCA69-4EC1-0A14-AA6B-4E1D8CEBD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Penfigoide ampolloso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6B2A85-7BF0-7488-3556-45559A0FB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724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FD26C-F89E-B9CB-D33B-E0C5C61C7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CE8A1-1A6B-1A8C-3268-420F3B365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 err="1"/>
              <a:t>Dupilumab</a:t>
            </a:r>
            <a:r>
              <a:rPr lang="es-ES" dirty="0"/>
              <a:t> en PA – LIBERTY-BP</a:t>
            </a:r>
            <a:endParaRPr lang="es-ES" u="sng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216953-5779-D3D8-0AB2-EA2D5D46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5D047A-B586-2650-6839-02E8EDE4C6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923" t="48817" r="81" b="25329"/>
          <a:stretch>
            <a:fillRect/>
          </a:stretch>
        </p:blipFill>
        <p:spPr>
          <a:xfrm>
            <a:off x="776854" y="1570514"/>
            <a:ext cx="4061460" cy="13467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BE081D4-EF3F-2BA8-2364-785A73BD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52"/>
          <a:stretch>
            <a:fillRect/>
          </a:stretch>
        </p:blipFill>
        <p:spPr>
          <a:xfrm>
            <a:off x="568510" y="3325694"/>
            <a:ext cx="4686706" cy="25813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473447-2CE6-1DEF-7EDB-4EB766C91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774" y="1319336"/>
            <a:ext cx="5772716" cy="23099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15AD042-5D47-2CC1-9057-47E0C6E560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299" b="4950"/>
          <a:stretch>
            <a:fillRect/>
          </a:stretch>
        </p:blipFill>
        <p:spPr>
          <a:xfrm>
            <a:off x="5832767" y="3786553"/>
            <a:ext cx="5790723" cy="19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FBF81-739B-780F-D188-D14F1C88E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A2B7D5-C93D-B5A6-D74E-46A1CB6A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 err="1"/>
              <a:t>Omalizumab</a:t>
            </a:r>
            <a:r>
              <a:rPr lang="es-ES" dirty="0"/>
              <a:t> en PA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4BA949-9B2B-0D8E-6BAF-C182A7E02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3B0F9D-40E4-1BB9-C45D-888A18F59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84" t="18239" r="2313"/>
          <a:stretch>
            <a:fillRect/>
          </a:stretch>
        </p:blipFill>
        <p:spPr>
          <a:xfrm>
            <a:off x="1471914" y="1162050"/>
            <a:ext cx="9248172" cy="52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59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7FF52-0EB9-2C58-A88F-017114538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C2EF3-262B-BB1B-0457-6B379E84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 err="1"/>
              <a:t>Tralokinumab</a:t>
            </a:r>
            <a:r>
              <a:rPr lang="es-ES" dirty="0"/>
              <a:t> y </a:t>
            </a:r>
            <a:r>
              <a:rPr lang="es-ES" u="sng" dirty="0" err="1"/>
              <a:t>Lebrikizumab</a:t>
            </a:r>
            <a:r>
              <a:rPr lang="es-ES" dirty="0"/>
              <a:t> en PA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E16D2F6-2600-B4B5-465C-BC5220AB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Maglie</a:t>
            </a:r>
            <a:r>
              <a:rPr lang="es-ES" dirty="0"/>
              <a:t> R et al. Br J </a:t>
            </a:r>
            <a:r>
              <a:rPr lang="es-ES" dirty="0" err="1"/>
              <a:t>Dermatol</a:t>
            </a:r>
            <a:r>
              <a:rPr lang="es-ES" dirty="0"/>
              <a:t> 2025; 192: 1124-26</a:t>
            </a:r>
          </a:p>
          <a:p>
            <a:r>
              <a:rPr lang="es-ES" dirty="0"/>
              <a:t>Wittenberg M et al. J </a:t>
            </a:r>
            <a:r>
              <a:rPr lang="es-ES" dirty="0" err="1"/>
              <a:t>Dtsch</a:t>
            </a:r>
            <a:r>
              <a:rPr lang="es-ES" dirty="0"/>
              <a:t> </a:t>
            </a:r>
            <a:r>
              <a:rPr lang="es-ES" dirty="0" err="1"/>
              <a:t>Dermatol</a:t>
            </a:r>
            <a:r>
              <a:rPr lang="es-ES" dirty="0"/>
              <a:t> Ges 2025; Online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CF5E590D-E40D-53EB-CF4F-210FB0740595}"/>
              </a:ext>
            </a:extLst>
          </p:cNvPr>
          <p:cNvSpPr txBox="1">
            <a:spLocks/>
          </p:cNvSpPr>
          <p:nvPr/>
        </p:nvSpPr>
        <p:spPr>
          <a:xfrm>
            <a:off x="246289" y="1553099"/>
            <a:ext cx="11096899" cy="46059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b="1" dirty="0" err="1"/>
              <a:t>Tralokinumab</a:t>
            </a:r>
            <a:r>
              <a:rPr lang="es-ES" b="1" dirty="0"/>
              <a:t>. </a:t>
            </a:r>
            <a:r>
              <a:rPr lang="es-ES" dirty="0"/>
              <a:t>5 pacientes con PA, 2 centros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Duración </a:t>
            </a:r>
            <a:r>
              <a:rPr lang="es-ES" dirty="0" err="1"/>
              <a:t>tt</a:t>
            </a:r>
            <a:r>
              <a:rPr lang="es-ES" dirty="0"/>
              <a:t> con </a:t>
            </a:r>
            <a:r>
              <a:rPr lang="es-ES" dirty="0" err="1"/>
              <a:t>Tralokinumab</a:t>
            </a:r>
            <a:r>
              <a:rPr lang="es-ES" dirty="0"/>
              <a:t>: 20-28w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N=1 monoterapia; N=4 +GCS 0,5 mg/kg/d 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Control en w4; w12: RC (n=3), PR (n=2) bajo 5-7,5 mg/d; </a:t>
            </a:r>
            <a:r>
              <a:rPr lang="es-ES" b="1" dirty="0"/>
              <a:t>Buena tolerancia</a:t>
            </a:r>
          </a:p>
          <a:p>
            <a:pPr>
              <a:lnSpc>
                <a:spcPct val="150000"/>
              </a:lnSpc>
            </a:pPr>
            <a:r>
              <a:rPr lang="es-ES" b="1" dirty="0" err="1"/>
              <a:t>Lebrikizumab</a:t>
            </a:r>
            <a:r>
              <a:rPr lang="es-ES" dirty="0"/>
              <a:t>. 1 paciente de 16 años con PA. AP de DA, asma, rinitis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GCT + </a:t>
            </a:r>
            <a:r>
              <a:rPr lang="es-ES" dirty="0" err="1"/>
              <a:t>Lebrikizumab</a:t>
            </a:r>
            <a:r>
              <a:rPr lang="es-ES" dirty="0"/>
              <a:t> 500 mg w0, w2; 250 mg q2w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Rápida respuesta de las lesiones, prurito y ampollas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No recurrencia tras w20</a:t>
            </a:r>
          </a:p>
          <a:p>
            <a:pPr>
              <a:lnSpc>
                <a:spcPct val="150000"/>
              </a:lnSpc>
            </a:pPr>
            <a:endParaRPr lang="es-ES" b="1" dirty="0"/>
          </a:p>
          <a:p>
            <a:pPr>
              <a:lnSpc>
                <a:spcPct val="150000"/>
              </a:lnSpc>
            </a:pPr>
            <a:endParaRPr lang="es-ES" b="1" dirty="0"/>
          </a:p>
          <a:p>
            <a:pPr lvl="1">
              <a:lnSpc>
                <a:spcPct val="150000"/>
              </a:lnSpc>
            </a:pP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5E7A00-4A67-EF47-5D89-4135C69E17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11" b="3350"/>
          <a:stretch>
            <a:fillRect/>
          </a:stretch>
        </p:blipFill>
        <p:spPr>
          <a:xfrm>
            <a:off x="9125199" y="1162050"/>
            <a:ext cx="2960971" cy="380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9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77672-D93B-4663-DBDB-A5A737E69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1B9E-D1D9-5DDF-916D-B0861834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/>
              <a:t>Penfigoide gestacional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171109-9EE3-660B-79C8-DF0AB534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4A6445-BB46-BE97-EA61-4835A3DCA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22"/>
          <a:stretch>
            <a:fillRect/>
          </a:stretch>
        </p:blipFill>
        <p:spPr>
          <a:xfrm>
            <a:off x="0" y="2114733"/>
            <a:ext cx="6083229" cy="28805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B4BCEA-E6F2-9835-50E8-119A37EEC2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889"/>
          <a:stretch>
            <a:fillRect/>
          </a:stretch>
        </p:blipFill>
        <p:spPr>
          <a:xfrm>
            <a:off x="6108773" y="2258754"/>
            <a:ext cx="5884994" cy="27364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D29EF94-14BD-B359-9260-E7ED68232F64}"/>
              </a:ext>
            </a:extLst>
          </p:cNvPr>
          <p:cNvSpPr txBox="1"/>
          <p:nvPr/>
        </p:nvSpPr>
        <p:spPr>
          <a:xfrm>
            <a:off x="2153935" y="1504226"/>
            <a:ext cx="177535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DUPILUMAB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AFE49E-55FF-737C-9DC8-ED22FAEA4585}"/>
              </a:ext>
            </a:extLst>
          </p:cNvPr>
          <p:cNvSpPr txBox="1"/>
          <p:nvPr/>
        </p:nvSpPr>
        <p:spPr>
          <a:xfrm>
            <a:off x="8033202" y="1504225"/>
            <a:ext cx="20361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OMALIZUMAB</a:t>
            </a:r>
          </a:p>
        </p:txBody>
      </p:sp>
    </p:spTree>
    <p:extLst>
      <p:ext uri="{BB962C8B-B14F-4D97-AF65-F5344CB8AC3E}">
        <p14:creationId xmlns:p14="http://schemas.microsoft.com/office/powerpoint/2010/main" val="22397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6BF02-1749-FDCC-E9C2-6C65EB1F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Pénfigo vulgar y otras dermatosis ampollosas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258D9-8EBE-FFA9-7BDF-DB9F50364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912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1541A-D610-E5C7-9947-E4D92AC84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0D665-F5E0-1A8A-DACD-5385A0D2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 err="1"/>
              <a:t>Rituximab</a:t>
            </a:r>
            <a:r>
              <a:rPr lang="es-ES" dirty="0"/>
              <a:t> en Pénfigo vulgar (PV) y foliáceo (PF)</a:t>
            </a:r>
            <a:endParaRPr lang="es-ES" u="sng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AB1B8B-B1A0-7DDF-BCE2-685B2A4E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Tetbirt</a:t>
            </a:r>
            <a:r>
              <a:rPr lang="es-ES" dirty="0"/>
              <a:t> B et al. JAMA </a:t>
            </a:r>
            <a:r>
              <a:rPr lang="es-ES" dirty="0" err="1"/>
              <a:t>Dermatol</a:t>
            </a:r>
            <a:r>
              <a:rPr lang="es-ES" dirty="0"/>
              <a:t>. 2024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098652-CEA1-9BF2-DD8A-A1F9B82BD6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09" t="16709"/>
          <a:stretch>
            <a:fillRect/>
          </a:stretch>
        </p:blipFill>
        <p:spPr>
          <a:xfrm>
            <a:off x="8068645" y="1162050"/>
            <a:ext cx="3953300" cy="4240072"/>
          </a:xfrm>
          <a:prstGeom prst="rect">
            <a:avLst/>
          </a:prstGeom>
        </p:spPr>
      </p:pic>
      <p:sp>
        <p:nvSpPr>
          <p:cNvPr id="7" name="Marcador de contenido 9">
            <a:extLst>
              <a:ext uri="{FF2B5EF4-FFF2-40B4-BE49-F238E27FC236}">
                <a16:creationId xmlns:a16="http://schemas.microsoft.com/office/drawing/2014/main" id="{273FB783-B7CD-2E42-9790-5BACE412A8E3}"/>
              </a:ext>
            </a:extLst>
          </p:cNvPr>
          <p:cNvSpPr txBox="1">
            <a:spLocks/>
          </p:cNvSpPr>
          <p:nvPr/>
        </p:nvSpPr>
        <p:spPr>
          <a:xfrm>
            <a:off x="223140" y="1162050"/>
            <a:ext cx="8156931" cy="46059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800" b="1" dirty="0"/>
              <a:t>Eficacia a largo plazo demostrada de </a:t>
            </a:r>
            <a:r>
              <a:rPr lang="es-ES" sz="1800" b="1" u="sng" dirty="0"/>
              <a:t>RTX</a:t>
            </a:r>
            <a:r>
              <a:rPr lang="es-ES" sz="1800" b="1" dirty="0"/>
              <a:t> empleado como 1ªL en PV</a:t>
            </a:r>
          </a:p>
          <a:p>
            <a:pPr lvl="1">
              <a:lnSpc>
                <a:spcPct val="150000"/>
              </a:lnSpc>
            </a:pPr>
            <a:r>
              <a:rPr lang="es-ES" sz="1600" dirty="0"/>
              <a:t>65% pacientes </a:t>
            </a:r>
            <a:r>
              <a:rPr lang="es-ES" sz="1600" dirty="0" err="1"/>
              <a:t>tt</a:t>
            </a:r>
            <a:r>
              <a:rPr lang="es-ES" sz="1600" dirty="0"/>
              <a:t> RTX en 1ªL (2g RTX basal, 500 mg m12, 500 mg m18 mantienen RC hasta 7 años tras el inicio de </a:t>
            </a:r>
            <a:r>
              <a:rPr lang="es-ES" sz="1600" dirty="0" err="1"/>
              <a:t>tt</a:t>
            </a:r>
            <a:endParaRPr lang="es-ES" sz="1600" dirty="0"/>
          </a:p>
          <a:p>
            <a:pPr lvl="1">
              <a:lnSpc>
                <a:spcPct val="150000"/>
              </a:lnSpc>
            </a:pPr>
            <a:r>
              <a:rPr lang="es-ES" sz="1600" dirty="0"/>
              <a:t>Sin ninguna infusión adicional de RTX y sin </a:t>
            </a:r>
            <a:r>
              <a:rPr lang="es-ES" sz="1600" dirty="0" err="1"/>
              <a:t>EAs</a:t>
            </a:r>
            <a:r>
              <a:rPr lang="es-ES" sz="1600" dirty="0"/>
              <a:t> serios desde el 3r al 7º año</a:t>
            </a:r>
          </a:p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rgbClr val="C00000"/>
                </a:solidFill>
              </a:rPr>
              <a:t>E</a:t>
            </a:r>
            <a:r>
              <a:rPr lang="es-ES" sz="1800" b="1" dirty="0">
                <a:solidFill>
                  <a:srgbClr val="C00000"/>
                </a:solidFill>
              </a:rPr>
              <a:t>s mucho menos efectivo cuando se utiliza como 2ªL tras fallo a </a:t>
            </a:r>
            <a:r>
              <a:rPr lang="es-ES" sz="1800" b="1" dirty="0" err="1">
                <a:solidFill>
                  <a:srgbClr val="C00000"/>
                </a:solidFill>
              </a:rPr>
              <a:t>tt</a:t>
            </a:r>
            <a:r>
              <a:rPr lang="es-ES" sz="1800" b="1" dirty="0">
                <a:solidFill>
                  <a:srgbClr val="C00000"/>
                </a:solidFill>
              </a:rPr>
              <a:t> previos</a:t>
            </a:r>
          </a:p>
          <a:p>
            <a:pPr>
              <a:lnSpc>
                <a:spcPct val="150000"/>
              </a:lnSpc>
            </a:pPr>
            <a:r>
              <a:rPr lang="es-ES" sz="1800" b="1" dirty="0"/>
              <a:t>RTX = 1ªL de tratamiento del Pénfigo Foliáceo</a:t>
            </a:r>
          </a:p>
          <a:p>
            <a:pPr lvl="1">
              <a:lnSpc>
                <a:spcPct val="150000"/>
              </a:lnSpc>
            </a:pPr>
            <a:endParaRPr lang="es-ES" sz="1400" dirty="0"/>
          </a:p>
          <a:p>
            <a:pPr>
              <a:lnSpc>
                <a:spcPct val="150000"/>
              </a:lnSpc>
            </a:pPr>
            <a:endParaRPr lang="es-ES" sz="1800" b="1" dirty="0"/>
          </a:p>
          <a:p>
            <a:pPr>
              <a:lnSpc>
                <a:spcPct val="150000"/>
              </a:lnSpc>
            </a:pPr>
            <a:endParaRPr lang="es-ES" sz="1800" b="1" dirty="0"/>
          </a:p>
          <a:p>
            <a:pPr lvl="1">
              <a:lnSpc>
                <a:spcPct val="150000"/>
              </a:lnSpc>
            </a:pPr>
            <a:endParaRPr lang="es-ES" sz="16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C28BE1-1E58-BE19-779E-EFFAAA9B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682"/>
          <a:stretch>
            <a:fillRect/>
          </a:stretch>
        </p:blipFill>
        <p:spPr>
          <a:xfrm>
            <a:off x="577410" y="3907870"/>
            <a:ext cx="7448389" cy="24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6A25B-A76E-891A-BD71-2B116D2D3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7D032-C630-864F-DEE6-BB85B934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/>
              <a:t>Optimización</a:t>
            </a:r>
            <a:r>
              <a:rPr lang="es-ES" dirty="0"/>
              <a:t> de manejo del Pénfigo con RTX + </a:t>
            </a:r>
            <a:r>
              <a:rPr lang="es-ES" u="sng" dirty="0"/>
              <a:t>Factores predictores de recidiva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CCE978-AB14-E28B-EDC7-00844334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Hebert</a:t>
            </a:r>
            <a:r>
              <a:rPr lang="es-ES" dirty="0"/>
              <a:t> V et al JAMA </a:t>
            </a:r>
            <a:r>
              <a:rPr lang="es-ES" dirty="0" err="1"/>
              <a:t>Dermatol</a:t>
            </a:r>
            <a:r>
              <a:rPr lang="es-ES" dirty="0"/>
              <a:t>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EC290E-AE82-E908-4707-7A9CDD63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03"/>
          <a:stretch>
            <a:fillRect/>
          </a:stretch>
        </p:blipFill>
        <p:spPr>
          <a:xfrm>
            <a:off x="854279" y="1456910"/>
            <a:ext cx="10483441" cy="4942361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D662694-CA72-C12B-8890-9CDF78806EFF}"/>
              </a:ext>
            </a:extLst>
          </p:cNvPr>
          <p:cNvCxnSpPr/>
          <p:nvPr/>
        </p:nvCxnSpPr>
        <p:spPr>
          <a:xfrm>
            <a:off x="1562582" y="3275635"/>
            <a:ext cx="29052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E93D020-2D25-9B38-7559-82D9249F758E}"/>
              </a:ext>
            </a:extLst>
          </p:cNvPr>
          <p:cNvCxnSpPr>
            <a:cxnSpLocks/>
          </p:cNvCxnSpPr>
          <p:nvPr/>
        </p:nvCxnSpPr>
        <p:spPr>
          <a:xfrm>
            <a:off x="1460339" y="4620227"/>
            <a:ext cx="27412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6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6B34D-84AD-8955-5D55-34A7ADB81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6EB60-6AAA-829A-0AB5-BA9ED6F3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/>
              <a:t>Otros tratamientos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2CC6B6-876F-2B0F-7712-0639B364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Benkimoun</a:t>
            </a:r>
            <a:r>
              <a:rPr lang="es-ES" dirty="0"/>
              <a:t> S et al JEADV 2025 in </a:t>
            </a:r>
            <a:r>
              <a:rPr lang="es-ES" dirty="0" err="1"/>
              <a:t>press</a:t>
            </a:r>
            <a:r>
              <a:rPr lang="es-ES" dirty="0"/>
              <a:t>; Huang D et al. </a:t>
            </a:r>
            <a:r>
              <a:rPr lang="es-ES" dirty="0" err="1"/>
              <a:t>Frontiers</a:t>
            </a:r>
            <a:r>
              <a:rPr lang="es-ES" dirty="0"/>
              <a:t> </a:t>
            </a:r>
            <a:r>
              <a:rPr lang="es-ES" dirty="0" err="1"/>
              <a:t>Immunol</a:t>
            </a:r>
            <a:r>
              <a:rPr lang="es-ES" dirty="0"/>
              <a:t> 2023; </a:t>
            </a:r>
            <a:r>
              <a:rPr lang="es-ES" dirty="0" err="1"/>
              <a:t>Hren</a:t>
            </a:r>
            <a:r>
              <a:rPr lang="es-ES" dirty="0"/>
              <a:t> MG et al J </a:t>
            </a:r>
            <a:r>
              <a:rPr lang="es-ES" dirty="0" err="1"/>
              <a:t>Dermatol</a:t>
            </a:r>
            <a:r>
              <a:rPr lang="es-ES" dirty="0"/>
              <a:t> 2025; </a:t>
            </a:r>
            <a:r>
              <a:rPr lang="es-ES" dirty="0" err="1"/>
              <a:t>Tavakolpur</a:t>
            </a:r>
            <a:r>
              <a:rPr lang="es-ES" dirty="0"/>
              <a:t> S </a:t>
            </a:r>
            <a:r>
              <a:rPr lang="es-ES" dirty="0" err="1"/>
              <a:t>Dermatol</a:t>
            </a:r>
            <a:r>
              <a:rPr lang="es-ES" dirty="0"/>
              <a:t> </a:t>
            </a:r>
            <a:r>
              <a:rPr lang="es-ES" dirty="0" err="1"/>
              <a:t>Ther</a:t>
            </a:r>
            <a:r>
              <a:rPr lang="es-ES" dirty="0"/>
              <a:t> 2018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6A699E5D-D2E4-714D-4A41-2C2167247A69}"/>
              </a:ext>
            </a:extLst>
          </p:cNvPr>
          <p:cNvSpPr txBox="1">
            <a:spLocks/>
          </p:cNvSpPr>
          <p:nvPr/>
        </p:nvSpPr>
        <p:spPr>
          <a:xfrm>
            <a:off x="223140" y="1373720"/>
            <a:ext cx="11560364" cy="48870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800" b="1" u="sng" dirty="0" err="1"/>
              <a:t>Ig</a:t>
            </a:r>
            <a:r>
              <a:rPr lang="es-ES" sz="1800" b="1" u="sng" dirty="0"/>
              <a:t>-EV</a:t>
            </a:r>
            <a:r>
              <a:rPr lang="es-ES" sz="1800" dirty="0"/>
              <a:t>: </a:t>
            </a:r>
            <a:r>
              <a:rPr lang="es-ES" sz="1800" b="1" dirty="0">
                <a:solidFill>
                  <a:srgbClr val="00B050"/>
                </a:solidFill>
              </a:rPr>
              <a:t>útiles en el reemplazo de </a:t>
            </a:r>
            <a:r>
              <a:rPr lang="es-ES" sz="1800" b="1" dirty="0" err="1">
                <a:solidFill>
                  <a:srgbClr val="00B050"/>
                </a:solidFill>
              </a:rPr>
              <a:t>Igs</a:t>
            </a:r>
            <a:r>
              <a:rPr lang="es-ES" sz="1800" b="1" dirty="0">
                <a:solidFill>
                  <a:srgbClr val="00B050"/>
                </a:solidFill>
              </a:rPr>
              <a:t> en pacientes con hipogammaglobulinemia inducida por RTX</a:t>
            </a:r>
            <a:r>
              <a:rPr lang="es-ES" sz="1800" dirty="0">
                <a:solidFill>
                  <a:srgbClr val="00B05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1800" b="1" u="sng" dirty="0" err="1">
                <a:solidFill>
                  <a:srgbClr val="C00000"/>
                </a:solidFill>
              </a:rPr>
              <a:t>Inmunoabsorción</a:t>
            </a:r>
            <a:r>
              <a:rPr lang="es-ES" sz="1800" b="1" dirty="0"/>
              <a:t> (IA)</a:t>
            </a:r>
            <a:r>
              <a:rPr lang="es-ES" sz="1800" dirty="0"/>
              <a:t> </a:t>
            </a:r>
            <a:r>
              <a:rPr lang="es-ES" sz="1400" i="1" dirty="0"/>
              <a:t>(Van </a:t>
            </a:r>
            <a:r>
              <a:rPr lang="es-ES" sz="1400" i="1" dirty="0" err="1"/>
              <a:t>Beek</a:t>
            </a:r>
            <a:r>
              <a:rPr lang="es-ES" sz="1400" i="1" dirty="0"/>
              <a:t> N et al. Br J </a:t>
            </a:r>
            <a:r>
              <a:rPr lang="es-ES" sz="1400" i="1" dirty="0" err="1"/>
              <a:t>Dermatol</a:t>
            </a:r>
            <a:r>
              <a:rPr lang="es-ES" sz="1400" i="1" dirty="0"/>
              <a:t> 2024)</a:t>
            </a:r>
            <a:r>
              <a:rPr lang="es-ES" sz="1400" dirty="0"/>
              <a:t>. </a:t>
            </a:r>
            <a:r>
              <a:rPr lang="es-ES" sz="1800" dirty="0"/>
              <a:t>RCT multicéntrico. N=72 pacientes con PV o PF</a:t>
            </a:r>
          </a:p>
          <a:p>
            <a:pPr lvl="1">
              <a:lnSpc>
                <a:spcPct val="150000"/>
              </a:lnSpc>
            </a:pPr>
            <a:r>
              <a:rPr lang="es-ES" sz="1600" dirty="0"/>
              <a:t>Comparación PDNL 1 mg/Kg/d + AZA/MMF +/- IA adyuvante</a:t>
            </a:r>
          </a:p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rgbClr val="C00000"/>
                </a:solidFill>
              </a:rPr>
              <a:t>Finalización prematura del estudio por seguridad (</a:t>
            </a:r>
            <a:r>
              <a:rPr lang="es-ES" sz="1600" b="1" dirty="0" err="1">
                <a:solidFill>
                  <a:srgbClr val="C00000"/>
                </a:solidFill>
              </a:rPr>
              <a:t>EAs</a:t>
            </a:r>
            <a:r>
              <a:rPr lang="es-ES" sz="1600" b="1" dirty="0">
                <a:solidFill>
                  <a:srgbClr val="C00000"/>
                </a:solidFill>
              </a:rPr>
              <a:t> severos &gt; </a:t>
            </a:r>
            <a:r>
              <a:rPr lang="es-ES" sz="1600" b="1" dirty="0" err="1">
                <a:solidFill>
                  <a:srgbClr val="C00000"/>
                </a:solidFill>
              </a:rPr>
              <a:t>frec</a:t>
            </a:r>
            <a:r>
              <a:rPr lang="es-ES" sz="1600" b="1" dirty="0">
                <a:solidFill>
                  <a:srgbClr val="C00000"/>
                </a:solidFill>
              </a:rPr>
              <a:t> en el grupo de IA); </a:t>
            </a:r>
            <a:r>
              <a:rPr lang="es-ES" sz="1600" b="1" dirty="0">
                <a:solidFill>
                  <a:srgbClr val="00B050"/>
                </a:solidFill>
              </a:rPr>
              <a:t>Eficacia similar a </a:t>
            </a:r>
            <a:r>
              <a:rPr lang="es-ES" sz="1600" b="1" dirty="0" err="1">
                <a:solidFill>
                  <a:srgbClr val="00B050"/>
                </a:solidFill>
              </a:rPr>
              <a:t>Ig</a:t>
            </a:r>
            <a:r>
              <a:rPr lang="es-ES" sz="1600" b="1" dirty="0">
                <a:solidFill>
                  <a:srgbClr val="00B050"/>
                </a:solidFill>
              </a:rPr>
              <a:t>-EV</a:t>
            </a:r>
          </a:p>
          <a:p>
            <a:pPr>
              <a:lnSpc>
                <a:spcPct val="150000"/>
              </a:lnSpc>
            </a:pPr>
            <a:r>
              <a:rPr lang="es-ES" sz="1800" b="1" u="sng" dirty="0"/>
              <a:t>Terapia CAR-T</a:t>
            </a:r>
            <a:r>
              <a:rPr lang="es-ES" sz="1800" dirty="0"/>
              <a:t>: la inyección de DSG3 CAR-T </a:t>
            </a:r>
            <a:r>
              <a:rPr lang="es-ES" sz="1800" dirty="0" err="1"/>
              <a:t>cells</a:t>
            </a:r>
            <a:r>
              <a:rPr lang="es-ES" sz="1800" dirty="0"/>
              <a:t> </a:t>
            </a:r>
            <a:r>
              <a:rPr lang="es-ES" sz="1800" b="1" dirty="0"/>
              <a:t>controla la proliferación del hibridoma y ↓ los títulos de anti-DSG-3</a:t>
            </a:r>
          </a:p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rgbClr val="00B050"/>
                </a:solidFill>
              </a:rPr>
              <a:t>Anti-CD19 CART </a:t>
            </a:r>
            <a:r>
              <a:rPr lang="es-ES" sz="1600" b="1" dirty="0" err="1">
                <a:solidFill>
                  <a:srgbClr val="00B050"/>
                </a:solidFill>
              </a:rPr>
              <a:t>cells</a:t>
            </a:r>
            <a:r>
              <a:rPr lang="es-ES" sz="1600" b="1" dirty="0">
                <a:solidFill>
                  <a:srgbClr val="00B050"/>
                </a:solidFill>
              </a:rPr>
              <a:t> </a:t>
            </a:r>
            <a:r>
              <a:rPr lang="es-ES" sz="1600" b="1" dirty="0"/>
              <a:t>(diana </a:t>
            </a:r>
            <a:r>
              <a:rPr lang="es-ES" sz="1600" b="1" dirty="0" err="1"/>
              <a:t>céls</a:t>
            </a:r>
            <a:r>
              <a:rPr lang="es-ES" sz="1600" b="1" dirty="0"/>
              <a:t> B y plasmocitos) </a:t>
            </a:r>
            <a:r>
              <a:rPr lang="es-ES" sz="1600" b="1" dirty="0">
                <a:sym typeface="Wingdings" panose="05000000000000000000" pitchFamily="2" charset="2"/>
              </a:rPr>
              <a:t> Parece más simple y probablemente más efectivo</a:t>
            </a:r>
          </a:p>
          <a:p>
            <a:pPr>
              <a:lnSpc>
                <a:spcPct val="150000"/>
              </a:lnSpc>
            </a:pPr>
            <a:r>
              <a:rPr lang="es-ES" sz="1800" b="1" u="sng" dirty="0" err="1"/>
              <a:t>Daratumumab</a:t>
            </a:r>
            <a:r>
              <a:rPr lang="es-ES" sz="1800" b="1" dirty="0"/>
              <a:t> </a:t>
            </a:r>
            <a:r>
              <a:rPr lang="es-ES" sz="1800" dirty="0"/>
              <a:t>(anti-CD38 </a:t>
            </a:r>
            <a:r>
              <a:rPr lang="es-ES" sz="1800" dirty="0" err="1"/>
              <a:t>mAb</a:t>
            </a:r>
            <a:r>
              <a:rPr lang="es-ES" sz="1800" dirty="0"/>
              <a:t> vs Plasmocitos) </a:t>
            </a:r>
          </a:p>
          <a:p>
            <a:pPr>
              <a:lnSpc>
                <a:spcPct val="150000"/>
              </a:lnSpc>
            </a:pPr>
            <a:r>
              <a:rPr lang="es-ES" sz="1800" b="1" u="sng" dirty="0"/>
              <a:t>Anti-BAF</a:t>
            </a:r>
            <a:r>
              <a:rPr lang="es-ES" sz="1800" dirty="0"/>
              <a:t> (</a:t>
            </a:r>
            <a:r>
              <a:rPr lang="es-ES" sz="1800" dirty="0" err="1"/>
              <a:t>Belimumab</a:t>
            </a:r>
            <a:r>
              <a:rPr lang="es-ES" sz="1800" dirty="0"/>
              <a:t>)</a:t>
            </a:r>
            <a:endParaRPr lang="es-ES" sz="1800" b="1" u="sng" dirty="0"/>
          </a:p>
          <a:p>
            <a:pPr>
              <a:lnSpc>
                <a:spcPct val="150000"/>
              </a:lnSpc>
            </a:pPr>
            <a:r>
              <a:rPr lang="es-ES" sz="1800" b="1" u="sng" dirty="0"/>
              <a:t>Anti-JAK</a:t>
            </a:r>
            <a:r>
              <a:rPr lang="es-ES" sz="1800" dirty="0"/>
              <a:t>: series de casos de MMP con afectación ocular refractaria</a:t>
            </a:r>
          </a:p>
          <a:p>
            <a:pPr lvl="1">
              <a:lnSpc>
                <a:spcPct val="150000"/>
              </a:lnSpc>
            </a:pPr>
            <a:r>
              <a:rPr lang="es-ES" sz="1600" b="1" dirty="0" err="1"/>
              <a:t>Tofacitinib</a:t>
            </a:r>
            <a:r>
              <a:rPr lang="es-ES" sz="1600" b="1" dirty="0"/>
              <a:t>, </a:t>
            </a:r>
            <a:r>
              <a:rPr lang="es-ES" sz="1600" b="1" dirty="0" err="1"/>
              <a:t>Upadacitinib</a:t>
            </a:r>
            <a:r>
              <a:rPr lang="es-ES" sz="1600" b="1" dirty="0"/>
              <a:t>, </a:t>
            </a:r>
            <a:r>
              <a:rPr lang="es-ES" sz="1600" b="1" dirty="0" err="1"/>
              <a:t>Ruxolitinib</a:t>
            </a:r>
            <a:r>
              <a:rPr lang="es-ES" sz="1600" b="1" dirty="0"/>
              <a:t>, </a:t>
            </a:r>
            <a:r>
              <a:rPr lang="es-ES" sz="1600" b="1" dirty="0" err="1"/>
              <a:t>Baricitinib</a:t>
            </a:r>
            <a:r>
              <a:rPr lang="es-ES" sz="1600" dirty="0"/>
              <a:t>, la mayoría de las veces en combinación con TIS convencional o RTX</a:t>
            </a:r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56576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61238F-A648-4DF8-3DD1-AE380CDB96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Nerea Mohino Farré	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5F769D-DC92-09F5-F377-1B98AD0CB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1350" y="3488925"/>
            <a:ext cx="9792079" cy="670603"/>
          </a:xfrm>
        </p:spPr>
        <p:txBody>
          <a:bodyPr/>
          <a:lstStyle/>
          <a:p>
            <a:r>
              <a:rPr lang="es-ES" dirty="0"/>
              <a:t>Enfermedades autoinmunes y medicina interna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9F34BA-B485-8C71-4BAB-255D09AC24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Hospital </a:t>
            </a:r>
            <a:r>
              <a:rPr lang="es-ES" dirty="0" err="1"/>
              <a:t>Universitari</a:t>
            </a:r>
            <a:r>
              <a:rPr lang="es-ES" dirty="0"/>
              <a:t> Joan XXIII de Tarragona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89E8EA3-FD91-7905-8C89-776ED98D5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@dra.fotoprotectora</a:t>
            </a:r>
          </a:p>
        </p:txBody>
      </p:sp>
    </p:spTree>
    <p:extLst>
      <p:ext uri="{BB962C8B-B14F-4D97-AF65-F5344CB8AC3E}">
        <p14:creationId xmlns:p14="http://schemas.microsoft.com/office/powerpoint/2010/main" val="737947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D9966-4B22-4159-17D1-5DADB0049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481A2-B5B3-1135-5363-C0D52CDE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Novedades en </a:t>
            </a:r>
            <a:r>
              <a:rPr lang="es-ES" u="sng" dirty="0"/>
              <a:t>Dermatitis herpetiforme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EF9AB9-054A-846E-109E-B4416D1D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CC52A4-54BD-6963-8D53-9329E2BF1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52" t="7282" r="1348" b="48357"/>
          <a:stretch>
            <a:fillRect/>
          </a:stretch>
        </p:blipFill>
        <p:spPr>
          <a:xfrm>
            <a:off x="6458674" y="1654837"/>
            <a:ext cx="2313634" cy="1357145"/>
          </a:xfrm>
          <a:prstGeom prst="rect">
            <a:avLst/>
          </a:prstGeom>
        </p:spPr>
      </p:pic>
      <p:sp>
        <p:nvSpPr>
          <p:cNvPr id="8" name="Marcador de contenido 9">
            <a:extLst>
              <a:ext uri="{FF2B5EF4-FFF2-40B4-BE49-F238E27FC236}">
                <a16:creationId xmlns:a16="http://schemas.microsoft.com/office/drawing/2014/main" id="{D8160D83-D049-6007-553F-CFDDAEE822B6}"/>
              </a:ext>
            </a:extLst>
          </p:cNvPr>
          <p:cNvSpPr txBox="1">
            <a:spLocks/>
          </p:cNvSpPr>
          <p:nvPr/>
        </p:nvSpPr>
        <p:spPr>
          <a:xfrm>
            <a:off x="223140" y="1162050"/>
            <a:ext cx="11560364" cy="46059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s-ES" sz="1800" b="1" u="sng" dirty="0"/>
          </a:p>
          <a:p>
            <a:pPr>
              <a:lnSpc>
                <a:spcPct val="150000"/>
              </a:lnSpc>
            </a:pPr>
            <a:r>
              <a:rPr lang="es-ES" sz="2000" b="1" u="sng" dirty="0"/>
              <a:t>Tratamiento biológico</a:t>
            </a:r>
            <a:r>
              <a:rPr lang="es-ES" sz="2000" dirty="0"/>
              <a:t>:</a:t>
            </a:r>
          </a:p>
          <a:p>
            <a:pPr lvl="1">
              <a:lnSpc>
                <a:spcPct val="150000"/>
              </a:lnSpc>
            </a:pPr>
            <a:r>
              <a:rPr lang="es-ES" sz="1400" b="1" dirty="0"/>
              <a:t>Serie de casos: RTX, </a:t>
            </a:r>
            <a:r>
              <a:rPr lang="es-ES" sz="1400" b="1" dirty="0" err="1"/>
              <a:t>Tofacitinib</a:t>
            </a:r>
            <a:endParaRPr lang="es-ES" sz="1400" b="1" dirty="0"/>
          </a:p>
          <a:p>
            <a:pPr lvl="1">
              <a:lnSpc>
                <a:spcPct val="150000"/>
              </a:lnSpc>
            </a:pPr>
            <a:r>
              <a:rPr lang="es-ES" sz="1400" b="1" dirty="0"/>
              <a:t>Serie de casos (2025): </a:t>
            </a:r>
            <a:r>
              <a:rPr lang="es-ES" sz="1400" b="1" dirty="0" err="1"/>
              <a:t>Dupilumab</a:t>
            </a:r>
            <a:endParaRPr lang="es-ES" sz="1400" b="1" dirty="0"/>
          </a:p>
          <a:p>
            <a:pPr lvl="1">
              <a:lnSpc>
                <a:spcPct val="150000"/>
              </a:lnSpc>
            </a:pPr>
            <a:r>
              <a:rPr lang="es-ES" sz="1400" dirty="0"/>
              <a:t>Opciones para pacientes intolerantes a la Dapsona</a:t>
            </a:r>
          </a:p>
          <a:p>
            <a:pPr lvl="1">
              <a:lnSpc>
                <a:spcPct val="150000"/>
              </a:lnSpc>
            </a:pPr>
            <a:r>
              <a:rPr lang="es-ES" sz="1400" b="1" dirty="0"/>
              <a:t>Biológicos nuevos</a:t>
            </a:r>
            <a:r>
              <a:rPr lang="es-ES" sz="1400" dirty="0"/>
              <a:t>: Anti-TL1A (</a:t>
            </a:r>
            <a:r>
              <a:rPr lang="es-ES" sz="1400" b="1" dirty="0" err="1"/>
              <a:t>Afimkibart</a:t>
            </a:r>
            <a:r>
              <a:rPr lang="es-ES" sz="1400" dirty="0"/>
              <a:t>)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s-ES" sz="1400" dirty="0"/>
          </a:p>
          <a:p>
            <a:pPr>
              <a:lnSpc>
                <a:spcPct val="150000"/>
              </a:lnSpc>
            </a:pPr>
            <a:r>
              <a:rPr lang="es-ES" sz="2000" b="1" u="sng" dirty="0"/>
              <a:t>Probióticos</a:t>
            </a:r>
            <a:r>
              <a:rPr lang="es-ES" sz="2000" dirty="0"/>
              <a:t>:</a:t>
            </a:r>
          </a:p>
          <a:p>
            <a:pPr lvl="1">
              <a:lnSpc>
                <a:spcPct val="150000"/>
              </a:lnSpc>
            </a:pPr>
            <a:r>
              <a:rPr lang="es-ES" sz="1400" dirty="0"/>
              <a:t>Podrían tener un rol en regular DH al </a:t>
            </a:r>
            <a:r>
              <a:rPr lang="es-ES" sz="1400" b="1" dirty="0"/>
              <a:t>modificar la flora intestinal</a:t>
            </a:r>
          </a:p>
          <a:p>
            <a:pPr lvl="1">
              <a:lnSpc>
                <a:spcPct val="150000"/>
              </a:lnSpc>
            </a:pPr>
            <a:r>
              <a:rPr lang="es-ES" sz="1400" b="1" dirty="0"/>
              <a:t>Mejoran la función barrera intestinal y modulan respuesta inmune</a:t>
            </a:r>
          </a:p>
          <a:p>
            <a:pPr lvl="1">
              <a:lnSpc>
                <a:spcPct val="150000"/>
              </a:lnSpc>
            </a:pPr>
            <a:r>
              <a:rPr lang="es-ES" sz="1400" b="1" dirty="0"/>
              <a:t>Últimos estudios muestran que </a:t>
            </a:r>
            <a:r>
              <a:rPr lang="es-ES" sz="1400" b="1" dirty="0">
                <a:solidFill>
                  <a:srgbClr val="00B050"/>
                </a:solidFill>
              </a:rPr>
              <a:t>se podrían considerar como un </a:t>
            </a:r>
            <a:r>
              <a:rPr lang="es-ES" sz="1400" b="1" dirty="0" err="1">
                <a:solidFill>
                  <a:srgbClr val="00B050"/>
                </a:solidFill>
              </a:rPr>
              <a:t>tt</a:t>
            </a:r>
            <a:r>
              <a:rPr lang="es-ES" sz="1400" b="1" dirty="0">
                <a:solidFill>
                  <a:srgbClr val="00B050"/>
                </a:solidFill>
              </a:rPr>
              <a:t> adyuvante en DH</a:t>
            </a:r>
          </a:p>
          <a:p>
            <a:pPr>
              <a:lnSpc>
                <a:spcPct val="150000"/>
              </a:lnSpc>
            </a:pPr>
            <a:endParaRPr lang="es-ES" sz="2000" dirty="0"/>
          </a:p>
          <a:p>
            <a:pPr lvl="1">
              <a:lnSpc>
                <a:spcPct val="150000"/>
              </a:lnSpc>
            </a:pPr>
            <a:endParaRPr lang="es-ES" sz="1400" b="1" dirty="0"/>
          </a:p>
          <a:p>
            <a:pPr lvl="1">
              <a:lnSpc>
                <a:spcPct val="150000"/>
              </a:lnSpc>
            </a:pPr>
            <a:endParaRPr lang="es-ES" sz="1400" dirty="0"/>
          </a:p>
          <a:p>
            <a:pPr>
              <a:lnSpc>
                <a:spcPct val="150000"/>
              </a:lnSpc>
            </a:pPr>
            <a:endParaRPr lang="es-ES" sz="1800" b="1" dirty="0"/>
          </a:p>
          <a:p>
            <a:pPr>
              <a:lnSpc>
                <a:spcPct val="150000"/>
              </a:lnSpc>
            </a:pPr>
            <a:endParaRPr lang="es-ES" sz="1800" b="1" dirty="0"/>
          </a:p>
          <a:p>
            <a:pPr lvl="1">
              <a:lnSpc>
                <a:spcPct val="150000"/>
              </a:lnSpc>
            </a:pPr>
            <a:endParaRPr lang="es-ES" sz="16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6049F7C-694B-2E09-5DBE-E65CDCC61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6" t="58515" r="49388"/>
          <a:stretch>
            <a:fillRect/>
          </a:stretch>
        </p:blipFill>
        <p:spPr>
          <a:xfrm>
            <a:off x="4230629" y="1851298"/>
            <a:ext cx="2164466" cy="10988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0E076A-32D8-8502-8A9A-87F37427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80" t="55462" r="1038" b="1719"/>
          <a:stretch>
            <a:fillRect/>
          </a:stretch>
        </p:blipFill>
        <p:spPr>
          <a:xfrm>
            <a:off x="6458674" y="3846019"/>
            <a:ext cx="4894242" cy="15522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D4E431-E785-3ECD-0CE5-88914296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363" t="57611" r="2349" b="3912"/>
          <a:stretch>
            <a:fillRect/>
          </a:stretch>
        </p:blipFill>
        <p:spPr>
          <a:xfrm>
            <a:off x="8835887" y="1675866"/>
            <a:ext cx="2407534" cy="13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4D3CE6A-CEE4-C7EE-F3E9-1D61CA3FC2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1" t="14534" r="56846" b="2588"/>
          <a:stretch>
            <a:fillRect/>
          </a:stretch>
        </p:blipFill>
        <p:spPr>
          <a:xfrm>
            <a:off x="7687102" y="1531294"/>
            <a:ext cx="4504898" cy="47676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B8F5BB4-454B-5808-47BA-29555828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60" y="1"/>
            <a:ext cx="8538894" cy="1162049"/>
          </a:xfrm>
        </p:spPr>
        <p:txBody>
          <a:bodyPr/>
          <a:lstStyle/>
          <a:p>
            <a:r>
              <a:rPr lang="es-ES" dirty="0"/>
              <a:t>Novedades en </a:t>
            </a:r>
            <a:r>
              <a:rPr lang="es-ES" u="sng" dirty="0"/>
              <a:t>Epidermólisis ampollosa adquirida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5BD0780-2633-B56A-0B0B-A238FEA9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Kianfar</a:t>
            </a:r>
            <a:r>
              <a:rPr lang="es-ES" dirty="0"/>
              <a:t> et al. J Clin </a:t>
            </a:r>
            <a:r>
              <a:rPr lang="es-ES" dirty="0" err="1"/>
              <a:t>Aesthet</a:t>
            </a:r>
            <a:r>
              <a:rPr lang="es-ES" dirty="0"/>
              <a:t> </a:t>
            </a:r>
            <a:r>
              <a:rPr lang="es-ES" dirty="0" err="1"/>
              <a:t>Dermatol</a:t>
            </a:r>
            <a:r>
              <a:rPr lang="es-ES" dirty="0"/>
              <a:t>. 2024; </a:t>
            </a:r>
            <a:r>
              <a:rPr lang="es-ES" dirty="0" err="1"/>
              <a:t>Bratos</a:t>
            </a:r>
            <a:r>
              <a:rPr lang="es-ES" dirty="0"/>
              <a:t> et al. Clin </a:t>
            </a:r>
            <a:r>
              <a:rPr lang="es-ES" dirty="0" err="1"/>
              <a:t>Exp</a:t>
            </a:r>
            <a:r>
              <a:rPr lang="es-ES" dirty="0"/>
              <a:t> </a:t>
            </a:r>
            <a:r>
              <a:rPr lang="es-ES" dirty="0" err="1"/>
              <a:t>Dermatol</a:t>
            </a:r>
            <a:r>
              <a:rPr lang="es-ES" dirty="0"/>
              <a:t> 2025; </a:t>
            </a:r>
            <a:r>
              <a:rPr lang="es-ES" dirty="0" err="1"/>
              <a:t>Gordlho</a:t>
            </a:r>
            <a:r>
              <a:rPr lang="es-ES" dirty="0"/>
              <a:t> et al. JEADV 2023</a:t>
            </a:r>
          </a:p>
          <a:p>
            <a:r>
              <a:rPr lang="es-ES" dirty="0"/>
              <a:t>Diehl et al. J </a:t>
            </a:r>
            <a:r>
              <a:rPr lang="es-ES" dirty="0" err="1"/>
              <a:t>Dtsch</a:t>
            </a:r>
            <a:r>
              <a:rPr lang="es-ES" dirty="0"/>
              <a:t> </a:t>
            </a:r>
            <a:r>
              <a:rPr lang="es-ES" dirty="0" err="1"/>
              <a:t>Dermatol</a:t>
            </a:r>
            <a:r>
              <a:rPr lang="es-ES" dirty="0"/>
              <a:t> Ges 2024. </a:t>
            </a:r>
            <a:r>
              <a:rPr lang="es-ES" dirty="0" err="1"/>
              <a:t>Xing</a:t>
            </a:r>
            <a:r>
              <a:rPr lang="es-ES" dirty="0"/>
              <a:t> et al. J </a:t>
            </a:r>
            <a:r>
              <a:rPr lang="es-ES" dirty="0" err="1"/>
              <a:t>Dermatol</a:t>
            </a:r>
            <a:r>
              <a:rPr lang="es-ES" dirty="0"/>
              <a:t> 2025</a:t>
            </a:r>
          </a:p>
        </p:txBody>
      </p:sp>
      <p:sp>
        <p:nvSpPr>
          <p:cNvPr id="8" name="Marcador de contenido 9">
            <a:extLst>
              <a:ext uri="{FF2B5EF4-FFF2-40B4-BE49-F238E27FC236}">
                <a16:creationId xmlns:a16="http://schemas.microsoft.com/office/drawing/2014/main" id="{C84E249A-218B-2CCA-BA6A-23DF8CF1329B}"/>
              </a:ext>
            </a:extLst>
          </p:cNvPr>
          <p:cNvSpPr txBox="1">
            <a:spLocks/>
          </p:cNvSpPr>
          <p:nvPr/>
        </p:nvSpPr>
        <p:spPr>
          <a:xfrm>
            <a:off x="443060" y="1162049"/>
            <a:ext cx="10992727" cy="4868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2000" b="1" u="sng" dirty="0"/>
              <a:t>RITUXIMAB</a:t>
            </a:r>
          </a:p>
          <a:p>
            <a:pPr lvl="1">
              <a:lnSpc>
                <a:spcPct val="150000"/>
              </a:lnSpc>
            </a:pPr>
            <a:r>
              <a:rPr lang="es-ES" sz="1600" b="1" dirty="0"/>
              <a:t>Revisión sistemática (2024)</a:t>
            </a:r>
            <a:r>
              <a:rPr lang="es-ES" sz="1600" dirty="0"/>
              <a:t>. 21 estudios incluidos</a:t>
            </a:r>
          </a:p>
          <a:p>
            <a:pPr lvl="2">
              <a:lnSpc>
                <a:spcPct val="150000"/>
              </a:lnSpc>
            </a:pPr>
            <a:r>
              <a:rPr lang="es-ES" sz="1400" dirty="0"/>
              <a:t>Respuesta clínica: 93% (n=63)</a:t>
            </a:r>
          </a:p>
          <a:p>
            <a:pPr lvl="2">
              <a:lnSpc>
                <a:spcPct val="150000"/>
              </a:lnSpc>
            </a:pPr>
            <a:r>
              <a:rPr lang="es-ES" sz="1400" dirty="0"/>
              <a:t>Remisión enfermedad: 74% (n=45)</a:t>
            </a:r>
          </a:p>
          <a:p>
            <a:pPr lvl="2">
              <a:lnSpc>
                <a:spcPct val="150000"/>
              </a:lnSpc>
            </a:pPr>
            <a:r>
              <a:rPr lang="es-ES" sz="1400" dirty="0"/>
              <a:t>Tasa de recidiva: 40% (n=15)</a:t>
            </a:r>
          </a:p>
          <a:p>
            <a:pPr lvl="1">
              <a:lnSpc>
                <a:spcPct val="150000"/>
              </a:lnSpc>
            </a:pPr>
            <a:r>
              <a:rPr lang="es-ES" sz="1600" b="1" dirty="0"/>
              <a:t>Estudio retrospectivo n=14 (2025)</a:t>
            </a:r>
            <a:r>
              <a:rPr lang="es-ES" sz="1600" dirty="0"/>
              <a:t>:</a:t>
            </a:r>
          </a:p>
          <a:p>
            <a:pPr lvl="2">
              <a:lnSpc>
                <a:spcPct val="150000"/>
              </a:lnSpc>
            </a:pPr>
            <a:r>
              <a:rPr lang="es-ES" sz="1400" dirty="0"/>
              <a:t>11/14 tuvieron RC + RP</a:t>
            </a:r>
          </a:p>
          <a:p>
            <a:pPr lvl="2">
              <a:lnSpc>
                <a:spcPct val="150000"/>
              </a:lnSpc>
            </a:pPr>
            <a:r>
              <a:rPr lang="es-ES" sz="1400" dirty="0"/>
              <a:t>Duración respuesta: 4-24m</a:t>
            </a:r>
          </a:p>
          <a:p>
            <a:pPr lvl="1">
              <a:lnSpc>
                <a:spcPct val="150000"/>
              </a:lnSpc>
            </a:pPr>
            <a:r>
              <a:rPr lang="es-ES" sz="1600" b="1" dirty="0"/>
              <a:t>Estudio n=4 </a:t>
            </a:r>
            <a:r>
              <a:rPr lang="es-ES" sz="1600" b="1" dirty="0">
                <a:sym typeface="Wingdings" panose="05000000000000000000" pitchFamily="2" charset="2"/>
              </a:rPr>
              <a:t> </a:t>
            </a:r>
            <a:r>
              <a:rPr lang="es-ES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Desaparición de IgG4 fue un biomarcador de respuesta a RTX</a:t>
            </a:r>
            <a:endParaRPr lang="es-ES" sz="16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es-ES" sz="2000" b="1" u="sng" dirty="0"/>
              <a:t>DUPILUMAB</a:t>
            </a:r>
          </a:p>
          <a:p>
            <a:pPr lvl="1">
              <a:lnSpc>
                <a:spcPct val="100000"/>
              </a:lnSpc>
            </a:pPr>
            <a:r>
              <a:rPr lang="es-ES" sz="1600" dirty="0"/>
              <a:t>2 series de casos. Off-</a:t>
            </a:r>
            <a:r>
              <a:rPr lang="es-ES" sz="1600" dirty="0" err="1"/>
              <a:t>label</a:t>
            </a:r>
            <a:r>
              <a:rPr lang="es-ES" sz="1600" dirty="0"/>
              <a:t>. Dosis de DA. </a:t>
            </a:r>
            <a:r>
              <a:rPr lang="es-ES" sz="1600" b="1" dirty="0">
                <a:solidFill>
                  <a:srgbClr val="00B050"/>
                </a:solidFill>
              </a:rPr>
              <a:t>Rápida respuesta entre 4-12 semanas</a:t>
            </a:r>
          </a:p>
          <a:p>
            <a:pPr>
              <a:lnSpc>
                <a:spcPct val="100000"/>
              </a:lnSpc>
            </a:pPr>
            <a:r>
              <a:rPr lang="es-ES" sz="2000" b="1" u="sng" dirty="0"/>
              <a:t>TERAPIAS EMERGENTES – PATOGÉNESIS EBA</a:t>
            </a:r>
          </a:p>
          <a:p>
            <a:pPr lvl="1">
              <a:lnSpc>
                <a:spcPct val="100000"/>
              </a:lnSpc>
            </a:pP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44025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6BA5D-7346-7F8B-7D57-28264EB02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Enfermedades esclerosantes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E9A20A-CD0A-26EE-AA7A-4CA79B9B0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217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1C3DB-531D-9B57-53D6-28AA6196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Actualización recomendaciones EULAR para el tratamiento de la </a:t>
            </a:r>
            <a:r>
              <a:rPr lang="es-ES" u="sng" dirty="0"/>
              <a:t>Esclerosis sistémica</a:t>
            </a:r>
            <a:r>
              <a:rPr lang="es-ES" dirty="0"/>
              <a:t> (ES)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523436C-8773-3876-8F0E-9C3EB2BD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Del </a:t>
            </a:r>
            <a:r>
              <a:rPr lang="es-ES" dirty="0" err="1"/>
              <a:t>Galdo</a:t>
            </a:r>
            <a:r>
              <a:rPr lang="es-ES" dirty="0"/>
              <a:t> et al. Ann </a:t>
            </a:r>
            <a:r>
              <a:rPr lang="es-ES" dirty="0" err="1"/>
              <a:t>Rheum</a:t>
            </a:r>
            <a:r>
              <a:rPr lang="es-ES" dirty="0"/>
              <a:t> </a:t>
            </a:r>
            <a:r>
              <a:rPr lang="es-ES" dirty="0" err="1"/>
              <a:t>Dis</a:t>
            </a:r>
            <a:r>
              <a:rPr lang="es-ES" dirty="0"/>
              <a:t> 2025; 84 29-40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EF9744-8BD2-DAE8-23DE-0F0709B8A3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4" t="8914" b="11835"/>
          <a:stretch>
            <a:fillRect/>
          </a:stretch>
        </p:blipFill>
        <p:spPr>
          <a:xfrm>
            <a:off x="937550" y="1513389"/>
            <a:ext cx="9476443" cy="417846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B45B4F5-E4F0-C9A3-6BDE-88E42993627F}"/>
              </a:ext>
            </a:extLst>
          </p:cNvPr>
          <p:cNvSpPr/>
          <p:nvPr/>
        </p:nvSpPr>
        <p:spPr>
          <a:xfrm>
            <a:off x="6308202" y="1513389"/>
            <a:ext cx="2048719" cy="35678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4CF17D-2628-EC35-991C-D86312D36CCD}"/>
              </a:ext>
            </a:extLst>
          </p:cNvPr>
          <p:cNvSpPr txBox="1"/>
          <p:nvPr/>
        </p:nvSpPr>
        <p:spPr>
          <a:xfrm>
            <a:off x="3328737" y="5581524"/>
            <a:ext cx="556908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Cambios vs EULAR 2017 </a:t>
            </a:r>
            <a:endParaRPr lang="es-ES" b="1" dirty="0">
              <a:sym typeface="Wingdings" panose="05000000000000000000" pitchFamily="2" charset="2"/>
            </a:endParaRPr>
          </a:p>
          <a:p>
            <a:pPr algn="ctr"/>
            <a:r>
              <a:rPr lang="es-ES" b="1" dirty="0">
                <a:solidFill>
                  <a:srgbClr val="C00000"/>
                </a:solidFill>
                <a:sym typeface="Wingdings" panose="05000000000000000000" pitchFamily="2" charset="2"/>
              </a:rPr>
              <a:t>Previamente NO: RTX, </a:t>
            </a:r>
            <a:r>
              <a:rPr lang="es-ES" b="1" dirty="0" err="1">
                <a:solidFill>
                  <a:srgbClr val="C00000"/>
                </a:solidFill>
                <a:sym typeface="Wingdings" panose="05000000000000000000" pitchFamily="2" charset="2"/>
              </a:rPr>
              <a:t>Nintendanib</a:t>
            </a:r>
            <a:r>
              <a:rPr lang="es-ES" b="1" dirty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es-ES" b="1" dirty="0" err="1">
                <a:solidFill>
                  <a:srgbClr val="C00000"/>
                </a:solidFill>
                <a:sym typeface="Wingdings" panose="05000000000000000000" pitchFamily="2" charset="2"/>
              </a:rPr>
              <a:t>Tocilizumab</a:t>
            </a:r>
            <a:r>
              <a:rPr lang="es-ES" b="1" dirty="0">
                <a:solidFill>
                  <a:srgbClr val="C00000"/>
                </a:solidFill>
                <a:sym typeface="Wingdings" panose="05000000000000000000" pitchFamily="2" charset="2"/>
              </a:rPr>
              <a:t> ni MMF</a:t>
            </a:r>
          </a:p>
          <a:p>
            <a:pPr algn="ctr"/>
            <a:r>
              <a:rPr lang="es-ES" b="1" dirty="0">
                <a:solidFill>
                  <a:srgbClr val="C00000"/>
                </a:solidFill>
                <a:sym typeface="Wingdings" panose="05000000000000000000" pitchFamily="2" charset="2"/>
              </a:rPr>
              <a:t>Nuevas guías: NO CONSIDERAN FOTOTERAPIA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446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FCD59-F3B0-CFC4-70EC-9E102DED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Terapia </a:t>
            </a:r>
            <a:r>
              <a:rPr lang="es-ES" u="sng" dirty="0"/>
              <a:t>CAR-T</a:t>
            </a:r>
            <a:r>
              <a:rPr lang="es-ES" dirty="0"/>
              <a:t> en ES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4140C59-CD65-8FC4-682A-108F0A65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Scaletti</a:t>
            </a:r>
            <a:r>
              <a:rPr lang="es-ES" dirty="0"/>
              <a:t> et al. Clin </a:t>
            </a:r>
            <a:r>
              <a:rPr lang="es-ES" dirty="0" err="1"/>
              <a:t>Exp</a:t>
            </a:r>
            <a:r>
              <a:rPr lang="es-ES" dirty="0"/>
              <a:t> </a:t>
            </a:r>
            <a:r>
              <a:rPr lang="es-ES" dirty="0" err="1"/>
              <a:t>Immunol</a:t>
            </a:r>
            <a:r>
              <a:rPr lang="es-ES" dirty="0"/>
              <a:t> 2025; 219(1): uxae098; Müller F et al. N Engl J </a:t>
            </a:r>
            <a:r>
              <a:rPr lang="es-ES" dirty="0" err="1"/>
              <a:t>Med</a:t>
            </a:r>
            <a:r>
              <a:rPr lang="es-ES" dirty="0"/>
              <a:t> 2024; Bergman C et al Ann </a:t>
            </a:r>
            <a:r>
              <a:rPr lang="es-ES" dirty="0" err="1"/>
              <a:t>Rheum</a:t>
            </a:r>
            <a:r>
              <a:rPr lang="es-ES" dirty="0"/>
              <a:t> </a:t>
            </a:r>
            <a:r>
              <a:rPr lang="es-ES" dirty="0" err="1"/>
              <a:t>Dis</a:t>
            </a:r>
            <a:r>
              <a:rPr lang="es-ES" dirty="0"/>
              <a:t> 2023; </a:t>
            </a:r>
            <a:r>
              <a:rPr lang="es-ES" dirty="0" err="1"/>
              <a:t>Auth</a:t>
            </a:r>
            <a:r>
              <a:rPr lang="es-ES" dirty="0"/>
              <a:t> J et al Lancet </a:t>
            </a:r>
            <a:r>
              <a:rPr lang="es-ES" dirty="0" err="1"/>
              <a:t>Rheumato</a:t>
            </a:r>
            <a:r>
              <a:rPr lang="es-ES" dirty="0"/>
              <a:t>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9DC564-C940-0E76-E59F-27BF982A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053" b="10101"/>
          <a:stretch>
            <a:fillRect/>
          </a:stretch>
        </p:blipFill>
        <p:spPr>
          <a:xfrm>
            <a:off x="6870032" y="1806492"/>
            <a:ext cx="5252692" cy="929618"/>
          </a:xfrm>
          <a:prstGeom prst="rect">
            <a:avLst/>
          </a:prstGeom>
        </p:spPr>
      </p:pic>
      <p:sp>
        <p:nvSpPr>
          <p:cNvPr id="9" name="Marcador de contenido 9">
            <a:extLst>
              <a:ext uri="{FF2B5EF4-FFF2-40B4-BE49-F238E27FC236}">
                <a16:creationId xmlns:a16="http://schemas.microsoft.com/office/drawing/2014/main" id="{89F951D9-A280-8633-2577-3ABBAD50DC4D}"/>
              </a:ext>
            </a:extLst>
          </p:cNvPr>
          <p:cNvSpPr txBox="1">
            <a:spLocks/>
          </p:cNvSpPr>
          <p:nvPr/>
        </p:nvSpPr>
        <p:spPr>
          <a:xfrm>
            <a:off x="443060" y="1419727"/>
            <a:ext cx="6426972" cy="4868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800" b="1" dirty="0"/>
              <a:t>TT emergente para formas severas y refractarias de ES</a:t>
            </a:r>
          </a:p>
          <a:p>
            <a:pPr>
              <a:lnSpc>
                <a:spcPct val="150000"/>
              </a:lnSpc>
            </a:pPr>
            <a:r>
              <a:rPr lang="es-ES" sz="1800" b="1" dirty="0"/>
              <a:t>Terapia CAR-T anti-CD19 </a:t>
            </a:r>
            <a:r>
              <a:rPr lang="es-ES" sz="1800" b="1" dirty="0">
                <a:sym typeface="Wingdings" panose="05000000000000000000" pitchFamily="2" charset="2"/>
              </a:rPr>
              <a:t> </a:t>
            </a:r>
            <a:r>
              <a:rPr lang="es-ES" sz="1800" dirty="0">
                <a:sym typeface="Wingdings" panose="05000000000000000000" pitchFamily="2" charset="2"/>
              </a:rPr>
              <a:t>Produce &gt; deleción de células B que RTX</a:t>
            </a:r>
          </a:p>
          <a:p>
            <a:pPr>
              <a:lnSpc>
                <a:spcPct val="150000"/>
              </a:lnSpc>
            </a:pPr>
            <a:r>
              <a:rPr lang="es-ES" sz="1800" dirty="0">
                <a:sym typeface="Wingdings" panose="05000000000000000000" pitchFamily="2" charset="2"/>
              </a:rPr>
              <a:t>Posible inducción de una remisión &gt; prolongada tras única infusión</a:t>
            </a:r>
          </a:p>
          <a:p>
            <a:pPr>
              <a:lnSpc>
                <a:spcPct val="150000"/>
              </a:lnSpc>
            </a:pPr>
            <a:r>
              <a:rPr lang="es-ES" sz="1800" dirty="0">
                <a:sym typeface="Wingdings" panose="05000000000000000000" pitchFamily="2" charset="2"/>
              </a:rPr>
              <a:t>Prometedora alternativa trasplante de CMH, menor toxicidad</a:t>
            </a:r>
          </a:p>
          <a:p>
            <a:pPr>
              <a:lnSpc>
                <a:spcPct val="150000"/>
              </a:lnSpc>
            </a:pPr>
            <a:r>
              <a:rPr lang="es-ES" sz="1800" b="1" dirty="0">
                <a:sym typeface="Wingdings" panose="05000000000000000000" pitchFamily="2" charset="2"/>
              </a:rPr>
              <a:t>Actualmente limitado</a:t>
            </a:r>
            <a:r>
              <a:rPr lang="es-ES" sz="1800" dirty="0">
                <a:sym typeface="Wingdings" panose="05000000000000000000" pitchFamily="2" charset="2"/>
              </a:rPr>
              <a:t> a RCT especializados, faltan datos de eficacia y seguridad a largo plazo</a:t>
            </a:r>
          </a:p>
          <a:p>
            <a:pPr>
              <a:lnSpc>
                <a:spcPct val="150000"/>
              </a:lnSpc>
            </a:pPr>
            <a:endParaRPr lang="es-ES" sz="1800" b="1" dirty="0"/>
          </a:p>
          <a:p>
            <a:pPr lvl="1">
              <a:lnSpc>
                <a:spcPct val="100000"/>
              </a:lnSpc>
            </a:pPr>
            <a:endParaRPr lang="es-ES" sz="1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3A8040B-4779-9577-6F7D-92E272C64C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183"/>
          <a:stretch>
            <a:fillRect/>
          </a:stretch>
        </p:blipFill>
        <p:spPr>
          <a:xfrm>
            <a:off x="6528772" y="3068270"/>
            <a:ext cx="5651042" cy="26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7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F1FA8-D742-6F4A-66D7-40FF5BF6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Manejo de las </a:t>
            </a:r>
            <a:r>
              <a:rPr lang="es-ES" u="sng" dirty="0"/>
              <a:t>úlceras digitales</a:t>
            </a:r>
            <a:r>
              <a:rPr lang="es-ES" dirty="0"/>
              <a:t> en ES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F55470E-D399-6C63-75BA-A5B31E3F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Maltez</a:t>
            </a:r>
            <a:r>
              <a:rPr lang="es-ES" dirty="0"/>
              <a:t> et al. J </a:t>
            </a:r>
            <a:r>
              <a:rPr lang="es-ES" dirty="0" err="1"/>
              <a:t>Scleroderma</a:t>
            </a:r>
            <a:r>
              <a:rPr lang="es-ES" dirty="0"/>
              <a:t> </a:t>
            </a:r>
            <a:r>
              <a:rPr lang="es-ES" dirty="0" err="1"/>
              <a:t>Relat</a:t>
            </a:r>
            <a:r>
              <a:rPr lang="es-ES" dirty="0"/>
              <a:t> </a:t>
            </a:r>
            <a:r>
              <a:rPr lang="es-ES" dirty="0" err="1"/>
              <a:t>Disord</a:t>
            </a:r>
            <a:r>
              <a:rPr lang="es-ES" dirty="0"/>
              <a:t>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0475DD-6BAC-D490-888E-84C9AE35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94" t="11736" b="46742"/>
          <a:stretch>
            <a:fillRect/>
          </a:stretch>
        </p:blipFill>
        <p:spPr>
          <a:xfrm>
            <a:off x="173656" y="2690335"/>
            <a:ext cx="6335428" cy="15722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3EE1DB4-9553-41AF-A036-85A36BAA378B}"/>
              </a:ext>
            </a:extLst>
          </p:cNvPr>
          <p:cNvSpPr txBox="1"/>
          <p:nvPr/>
        </p:nvSpPr>
        <p:spPr>
          <a:xfrm>
            <a:off x="1050663" y="1496936"/>
            <a:ext cx="371774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Prevención úlceras digitales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2A9928-C685-CD95-8EEF-6A59F1D15799}"/>
              </a:ext>
            </a:extLst>
          </p:cNvPr>
          <p:cNvSpPr txBox="1"/>
          <p:nvPr/>
        </p:nvSpPr>
        <p:spPr>
          <a:xfrm>
            <a:off x="7386976" y="1496935"/>
            <a:ext cx="385477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Tratamiento úlceras digitales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7627B2-AC47-33F8-0F8C-4962DC83B1CC}"/>
              </a:ext>
            </a:extLst>
          </p:cNvPr>
          <p:cNvSpPr txBox="1"/>
          <p:nvPr/>
        </p:nvSpPr>
        <p:spPr>
          <a:xfrm>
            <a:off x="1122253" y="1958601"/>
            <a:ext cx="3574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/>
              <a:t>The</a:t>
            </a:r>
            <a:r>
              <a:rPr lang="es-ES" sz="1200" i="1" dirty="0"/>
              <a:t> </a:t>
            </a:r>
            <a:r>
              <a:rPr lang="es-ES" sz="1200" i="1" dirty="0" err="1"/>
              <a:t>World</a:t>
            </a:r>
            <a:r>
              <a:rPr lang="es-ES" sz="1200" i="1" dirty="0"/>
              <a:t> </a:t>
            </a:r>
            <a:r>
              <a:rPr lang="es-ES" sz="1200" i="1" dirty="0" err="1"/>
              <a:t>Scleroderma</a:t>
            </a:r>
            <a:r>
              <a:rPr lang="es-ES" sz="1200" i="1" dirty="0"/>
              <a:t> </a:t>
            </a:r>
            <a:r>
              <a:rPr lang="es-ES" sz="1200" i="1" dirty="0" err="1"/>
              <a:t>Foundation</a:t>
            </a:r>
            <a:r>
              <a:rPr lang="es-ES" sz="1200" i="1" dirty="0"/>
              <a:t> Ad Hoc </a:t>
            </a:r>
            <a:r>
              <a:rPr lang="es-ES" sz="1200" i="1" dirty="0" err="1"/>
              <a:t>Committee</a:t>
            </a:r>
            <a:endParaRPr lang="es-ES" sz="1200" i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8B9DBF6-1058-E855-74F9-15CEDB246D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72" t="12117" b="25546"/>
          <a:stretch>
            <a:fillRect/>
          </a:stretch>
        </p:blipFill>
        <p:spPr>
          <a:xfrm>
            <a:off x="6568628" y="2480158"/>
            <a:ext cx="5471613" cy="203168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48EF581-5789-E274-5210-DB77ABD9EC15}"/>
              </a:ext>
            </a:extLst>
          </p:cNvPr>
          <p:cNvSpPr txBox="1"/>
          <p:nvPr/>
        </p:nvSpPr>
        <p:spPr>
          <a:xfrm>
            <a:off x="7458567" y="1958600"/>
            <a:ext cx="3574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/>
              <a:t>The</a:t>
            </a:r>
            <a:r>
              <a:rPr lang="es-ES" sz="1200" i="1" dirty="0"/>
              <a:t> </a:t>
            </a:r>
            <a:r>
              <a:rPr lang="es-ES" sz="1200" i="1" dirty="0" err="1"/>
              <a:t>World</a:t>
            </a:r>
            <a:r>
              <a:rPr lang="es-ES" sz="1200" i="1" dirty="0"/>
              <a:t> </a:t>
            </a:r>
            <a:r>
              <a:rPr lang="es-ES" sz="1200" i="1" dirty="0" err="1"/>
              <a:t>Scleroderma</a:t>
            </a:r>
            <a:r>
              <a:rPr lang="es-ES" sz="1200" i="1" dirty="0"/>
              <a:t> </a:t>
            </a:r>
            <a:r>
              <a:rPr lang="es-ES" sz="1200" i="1" dirty="0" err="1"/>
              <a:t>Foundation</a:t>
            </a:r>
            <a:r>
              <a:rPr lang="es-ES" sz="1200" i="1" dirty="0"/>
              <a:t> Ad Hoc </a:t>
            </a:r>
            <a:r>
              <a:rPr lang="es-ES" sz="1200" i="1" dirty="0" err="1"/>
              <a:t>Committee</a:t>
            </a:r>
            <a:endParaRPr lang="es-ES" sz="1200" i="1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3E53567-0A1A-C818-E0ED-4469EBD3DF3A}"/>
              </a:ext>
            </a:extLst>
          </p:cNvPr>
          <p:cNvSpPr/>
          <p:nvPr/>
        </p:nvSpPr>
        <p:spPr>
          <a:xfrm>
            <a:off x="6626352" y="3296653"/>
            <a:ext cx="5334000" cy="20854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55F70B8-7AA5-AA0D-CBD8-15FF278E83E0}"/>
              </a:ext>
            </a:extLst>
          </p:cNvPr>
          <p:cNvSpPr/>
          <p:nvPr/>
        </p:nvSpPr>
        <p:spPr>
          <a:xfrm>
            <a:off x="231648" y="2967334"/>
            <a:ext cx="6187440" cy="2085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B050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2E0A615-E024-CDA5-E8CB-05CA24708CD4}"/>
              </a:ext>
            </a:extLst>
          </p:cNvPr>
          <p:cNvSpPr/>
          <p:nvPr/>
        </p:nvSpPr>
        <p:spPr>
          <a:xfrm>
            <a:off x="231648" y="3192379"/>
            <a:ext cx="6187440" cy="4382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B050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F16A767-8381-34CF-90BF-5C8A4899CDFE}"/>
              </a:ext>
            </a:extLst>
          </p:cNvPr>
          <p:cNvSpPr/>
          <p:nvPr/>
        </p:nvSpPr>
        <p:spPr>
          <a:xfrm>
            <a:off x="6626352" y="2697265"/>
            <a:ext cx="5334000" cy="3913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B05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D3E06DF-4456-19CC-A354-9620588BE52F}"/>
              </a:ext>
            </a:extLst>
          </p:cNvPr>
          <p:cNvSpPr/>
          <p:nvPr/>
        </p:nvSpPr>
        <p:spPr>
          <a:xfrm>
            <a:off x="231649" y="3659611"/>
            <a:ext cx="4807712" cy="2011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8E9D06A-F99F-0882-B525-E684C3B4D212}"/>
              </a:ext>
            </a:extLst>
          </p:cNvPr>
          <p:cNvSpPr/>
          <p:nvPr/>
        </p:nvSpPr>
        <p:spPr>
          <a:xfrm>
            <a:off x="6626352" y="3491368"/>
            <a:ext cx="4163568" cy="1682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Marcador de contenido 9">
            <a:extLst>
              <a:ext uri="{FF2B5EF4-FFF2-40B4-BE49-F238E27FC236}">
                <a16:creationId xmlns:a16="http://schemas.microsoft.com/office/drawing/2014/main" id="{CF9F8AA2-9AA6-B488-3A2A-A96E143BC2C0}"/>
              </a:ext>
            </a:extLst>
          </p:cNvPr>
          <p:cNvSpPr txBox="1">
            <a:spLocks/>
          </p:cNvSpPr>
          <p:nvPr/>
        </p:nvSpPr>
        <p:spPr>
          <a:xfrm>
            <a:off x="782053" y="4644463"/>
            <a:ext cx="9290487" cy="17179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800" b="1" u="sng" dirty="0" err="1"/>
              <a:t>Bosentan</a:t>
            </a:r>
            <a:r>
              <a:rPr lang="es-ES" sz="1800" b="1" dirty="0"/>
              <a:t> </a:t>
            </a:r>
            <a:r>
              <a:rPr lang="es-ES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 SÍ recomendado como Prevención</a:t>
            </a:r>
            <a:r>
              <a:rPr lang="es-ES" sz="1800" b="1" dirty="0">
                <a:sym typeface="Wingdings" panose="05000000000000000000" pitchFamily="2" charset="2"/>
              </a:rPr>
              <a:t>; </a:t>
            </a:r>
            <a:r>
              <a:rPr lang="es-ES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NO como Tratamiento</a:t>
            </a:r>
          </a:p>
          <a:p>
            <a:pPr>
              <a:lnSpc>
                <a:spcPct val="150000"/>
              </a:lnSpc>
            </a:pPr>
            <a:r>
              <a:rPr lang="es-ES" sz="1800" b="1" u="sng" dirty="0">
                <a:sym typeface="Wingdings" panose="05000000000000000000" pitchFamily="2" charset="2"/>
              </a:rPr>
              <a:t>iPDE4 e </a:t>
            </a:r>
            <a:r>
              <a:rPr lang="es-ES" sz="1800" b="1" u="sng" dirty="0" err="1">
                <a:sym typeface="Wingdings" panose="05000000000000000000" pitchFamily="2" charset="2"/>
              </a:rPr>
              <a:t>Iloprost</a:t>
            </a:r>
            <a:r>
              <a:rPr lang="es-ES" sz="1800" b="1" u="sng" dirty="0">
                <a:sym typeface="Wingdings" panose="05000000000000000000" pitchFamily="2" charset="2"/>
              </a:rPr>
              <a:t> IV </a:t>
            </a:r>
            <a:r>
              <a:rPr lang="es-ES" sz="1800" b="1" dirty="0">
                <a:sym typeface="Wingdings" panose="05000000000000000000" pitchFamily="2" charset="2"/>
              </a:rPr>
              <a:t> </a:t>
            </a:r>
            <a:r>
              <a:rPr lang="es-ES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Útiles como Prevención y como tratamiento</a:t>
            </a:r>
          </a:p>
          <a:p>
            <a:pPr>
              <a:lnSpc>
                <a:spcPct val="150000"/>
              </a:lnSpc>
            </a:pPr>
            <a:r>
              <a:rPr lang="es-ES" sz="1800" b="1" u="sng" dirty="0">
                <a:sym typeface="Wingdings" panose="05000000000000000000" pitchFamily="2" charset="2"/>
              </a:rPr>
              <a:t>CCB</a:t>
            </a:r>
            <a:r>
              <a:rPr lang="es-ES" sz="1800" b="1" dirty="0">
                <a:sym typeface="Wingdings" panose="05000000000000000000" pitchFamily="2" charset="2"/>
              </a:rPr>
              <a:t> (Bloqueadores canales de calcio)  </a:t>
            </a:r>
            <a:r>
              <a:rPr lang="es-ES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NO se recomiendan</a:t>
            </a:r>
          </a:p>
          <a:p>
            <a:pPr>
              <a:lnSpc>
                <a:spcPct val="150000"/>
              </a:lnSpc>
            </a:pPr>
            <a:endParaRPr lang="es-ES" sz="1800" b="1" dirty="0"/>
          </a:p>
          <a:p>
            <a:pPr lvl="1">
              <a:lnSpc>
                <a:spcPct val="100000"/>
              </a:lnSpc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124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68AF7-E8F1-4BBE-1076-5BE72B46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3C9E3-D2D1-C879-C5B3-AB5F2A19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Lupus eritematoso y dermatomiositis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1651B0-A932-2016-A224-AFEA9019C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723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2F9A8-39B5-BF27-CF53-B151938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60" y="1"/>
            <a:ext cx="8989019" cy="1162049"/>
          </a:xfrm>
        </p:spPr>
        <p:txBody>
          <a:bodyPr/>
          <a:lstStyle/>
          <a:p>
            <a:r>
              <a:rPr lang="es-ES" dirty="0"/>
              <a:t>Nuevas terapias para </a:t>
            </a:r>
            <a:r>
              <a:rPr lang="es-ES" u="sng" dirty="0"/>
              <a:t>LEC</a:t>
            </a:r>
            <a:r>
              <a:rPr lang="es-ES" dirty="0"/>
              <a:t>: </a:t>
            </a:r>
            <a:r>
              <a:rPr lang="es-ES" dirty="0" err="1"/>
              <a:t>Anifrolumab</a:t>
            </a:r>
            <a:r>
              <a:rPr lang="es-ES" dirty="0"/>
              <a:t>, </a:t>
            </a:r>
            <a:r>
              <a:rPr lang="es-ES" dirty="0" err="1"/>
              <a:t>Belimumab</a:t>
            </a:r>
            <a:r>
              <a:rPr lang="es-ES" dirty="0"/>
              <a:t> y </a:t>
            </a:r>
            <a:r>
              <a:rPr lang="es-ES" dirty="0" err="1"/>
              <a:t>Deucravacitinib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C4EA1D-F041-188C-327E-4784A91A84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76" t="10088"/>
          <a:stretch>
            <a:fillRect/>
          </a:stretch>
        </p:blipFill>
        <p:spPr>
          <a:xfrm>
            <a:off x="553453" y="1871135"/>
            <a:ext cx="6423375" cy="39280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9D4A30-E45F-E498-18EF-C27F7E391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77" r="56510" b="17824"/>
          <a:stretch>
            <a:fillRect/>
          </a:stretch>
        </p:blipFill>
        <p:spPr>
          <a:xfrm>
            <a:off x="7144783" y="2077425"/>
            <a:ext cx="4213644" cy="372179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26D3A56-C371-49AD-A69B-CA03DD1AFFDE}"/>
              </a:ext>
            </a:extLst>
          </p:cNvPr>
          <p:cNvSpPr txBox="1"/>
          <p:nvPr/>
        </p:nvSpPr>
        <p:spPr>
          <a:xfrm>
            <a:off x="8419742" y="1708093"/>
            <a:ext cx="16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Deucravacitinib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8E1889C-81A3-2E08-3D51-1DEA5ADD055F}"/>
              </a:ext>
            </a:extLst>
          </p:cNvPr>
          <p:cNvSpPr txBox="1"/>
          <p:nvPr/>
        </p:nvSpPr>
        <p:spPr>
          <a:xfrm>
            <a:off x="7925095" y="5799222"/>
            <a:ext cx="301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EC fase III para Lupus cutáneo</a:t>
            </a:r>
          </a:p>
        </p:txBody>
      </p:sp>
      <p:sp>
        <p:nvSpPr>
          <p:cNvPr id="9" name="Marcador de pie de página 2">
            <a:extLst>
              <a:ext uri="{FF2B5EF4-FFF2-40B4-BE49-F238E27FC236}">
                <a16:creationId xmlns:a16="http://schemas.microsoft.com/office/drawing/2014/main" id="{2B2F2078-477A-C412-EECD-695CD7726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3060" y="6260758"/>
            <a:ext cx="11340444" cy="460552"/>
          </a:xfrm>
        </p:spPr>
        <p:txBody>
          <a:bodyPr/>
          <a:lstStyle/>
          <a:p>
            <a:r>
              <a:rPr lang="es-ES" dirty="0" err="1"/>
              <a:t>Morand</a:t>
            </a:r>
            <a:r>
              <a:rPr lang="es-ES" dirty="0"/>
              <a:t> E et al. Arthritis </a:t>
            </a:r>
            <a:r>
              <a:rPr lang="es-ES" dirty="0" err="1"/>
              <a:t>Rheumatism</a:t>
            </a:r>
            <a:r>
              <a:rPr lang="es-ES" dirty="0"/>
              <a:t> 2022</a:t>
            </a:r>
          </a:p>
          <a:p>
            <a:r>
              <a:rPr lang="es-ES" dirty="0" err="1"/>
              <a:t>Aw</a:t>
            </a:r>
            <a:r>
              <a:rPr lang="es-ES" dirty="0"/>
              <a:t> K et al SAGE Open </a:t>
            </a:r>
            <a:r>
              <a:rPr lang="es-ES" dirty="0" err="1"/>
              <a:t>Med</a:t>
            </a:r>
            <a:r>
              <a:rPr lang="es-ES" dirty="0"/>
              <a:t> Case </a:t>
            </a:r>
            <a:r>
              <a:rPr lang="es-ES" dirty="0" err="1"/>
              <a:t>Rep</a:t>
            </a:r>
            <a:r>
              <a:rPr lang="es-ES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5396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82E6E-39A3-7942-46C9-70AA2E26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Gluconolactona</a:t>
            </a:r>
            <a:r>
              <a:rPr lang="es-ES" dirty="0"/>
              <a:t> tópica en </a:t>
            </a:r>
            <a:r>
              <a:rPr lang="es-ES" u="sng" dirty="0"/>
              <a:t>LEC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9937360-3CCF-77FC-EB32-D208E50D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Li W et al. </a:t>
            </a:r>
            <a:r>
              <a:rPr lang="es-ES" dirty="0" err="1"/>
              <a:t>Science</a:t>
            </a:r>
            <a:r>
              <a:rPr lang="es-ES" dirty="0"/>
              <a:t> </a:t>
            </a:r>
            <a:r>
              <a:rPr lang="es-ES" dirty="0" err="1"/>
              <a:t>Transl</a:t>
            </a:r>
            <a:r>
              <a:rPr lang="es-ES" dirty="0"/>
              <a:t> </a:t>
            </a:r>
            <a:r>
              <a:rPr lang="es-ES" dirty="0" err="1"/>
              <a:t>Med</a:t>
            </a:r>
            <a:r>
              <a:rPr lang="es-ES" dirty="0"/>
              <a:t>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EA58FC-C48E-8815-D9DD-0042983A3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66"/>
          <a:stretch>
            <a:fillRect/>
          </a:stretch>
        </p:blipFill>
        <p:spPr>
          <a:xfrm>
            <a:off x="1001972" y="2047884"/>
            <a:ext cx="8984239" cy="40743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3CB66F-302A-004A-D50C-ADF6A704596C}"/>
              </a:ext>
            </a:extLst>
          </p:cNvPr>
          <p:cNvSpPr txBox="1"/>
          <p:nvPr/>
        </p:nvSpPr>
        <p:spPr>
          <a:xfrm>
            <a:off x="2587763" y="1404912"/>
            <a:ext cx="7016473" cy="400110"/>
          </a:xfrm>
          <a:prstGeom prst="rect">
            <a:avLst/>
          </a:prstGeom>
          <a:noFill/>
          <a:ln w="38100">
            <a:solidFill>
              <a:srgbClr val="233567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 err="1"/>
              <a:t>Restaración</a:t>
            </a:r>
            <a:r>
              <a:rPr lang="es-ES" sz="2000" b="1" dirty="0"/>
              <a:t> de la función de las </a:t>
            </a:r>
            <a:r>
              <a:rPr lang="es-ES" sz="2000" b="1" dirty="0" err="1"/>
              <a:t>Treg</a:t>
            </a:r>
            <a:r>
              <a:rPr lang="es-ES" sz="2000" b="1" dirty="0"/>
              <a:t> mejora las lesiones de </a:t>
            </a:r>
            <a:r>
              <a:rPr lang="es-ES" sz="2000" b="1" u="sng" dirty="0"/>
              <a:t>LEC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71216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582A0A-A432-0B21-1E9B-6C278C2A5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Shen NIS et al. Arthritis </a:t>
            </a:r>
            <a:r>
              <a:rPr lang="es-ES" dirty="0" err="1"/>
              <a:t>Rheumatol</a:t>
            </a:r>
            <a:r>
              <a:rPr lang="es-ES" dirty="0"/>
              <a:t>. 2023; Rinaldi et al. Front </a:t>
            </a:r>
            <a:r>
              <a:rPr lang="es-ES" dirty="0" err="1"/>
              <a:t>Immunol</a:t>
            </a:r>
            <a:r>
              <a:rPr lang="es-ES" dirty="0"/>
              <a:t> 2025; ACR </a:t>
            </a:r>
            <a:r>
              <a:rPr lang="es-ES" dirty="0" err="1"/>
              <a:t>Convergence</a:t>
            </a:r>
            <a:r>
              <a:rPr lang="es-ES" dirty="0"/>
              <a:t> 2022; Late </a:t>
            </a:r>
            <a:r>
              <a:rPr lang="es-ES" dirty="0" err="1"/>
              <a:t>breaking</a:t>
            </a:r>
            <a:r>
              <a:rPr lang="es-ES" dirty="0"/>
              <a:t> </a:t>
            </a:r>
            <a:r>
              <a:rPr lang="es-ES" dirty="0" err="1"/>
              <a:t>abstract</a:t>
            </a:r>
            <a:r>
              <a:rPr lang="es-ES" dirty="0"/>
              <a:t> (Poster) L07, </a:t>
            </a:r>
            <a:r>
              <a:rPr lang="es-ES" dirty="0" err="1"/>
              <a:t>Cai</a:t>
            </a:r>
            <a:r>
              <a:rPr lang="es-ES" dirty="0"/>
              <a:t> J et al. Front </a:t>
            </a:r>
            <a:r>
              <a:rPr lang="es-ES" dirty="0" err="1"/>
              <a:t>Immunol</a:t>
            </a:r>
            <a:r>
              <a:rPr lang="es-ES" dirty="0"/>
              <a:t>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0F1DF0-8740-2A62-AB76-FDD5537B3C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5" b="20105"/>
          <a:stretch>
            <a:fillRect/>
          </a:stretch>
        </p:blipFill>
        <p:spPr>
          <a:xfrm>
            <a:off x="2221065" y="2891770"/>
            <a:ext cx="7784433" cy="351504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BF66F8F-F930-AF3C-1B17-E2E8E95C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0"/>
            <a:ext cx="8393112" cy="1162050"/>
          </a:xfrm>
        </p:spPr>
        <p:txBody>
          <a:bodyPr/>
          <a:lstStyle/>
          <a:p>
            <a:r>
              <a:rPr lang="es-ES" dirty="0"/>
              <a:t>Nuevas terapias para </a:t>
            </a:r>
            <a:r>
              <a:rPr lang="es-ES" u="sng" dirty="0"/>
              <a:t>LES</a:t>
            </a:r>
            <a:endParaRPr lang="es-ES" dirty="0"/>
          </a:p>
        </p:txBody>
      </p:sp>
      <p:sp>
        <p:nvSpPr>
          <p:cNvPr id="7" name="Marcador de contenido 9">
            <a:extLst>
              <a:ext uri="{FF2B5EF4-FFF2-40B4-BE49-F238E27FC236}">
                <a16:creationId xmlns:a16="http://schemas.microsoft.com/office/drawing/2014/main" id="{C47653FE-EED9-5779-24A2-49526B85D3A3}"/>
              </a:ext>
            </a:extLst>
          </p:cNvPr>
          <p:cNvSpPr txBox="1">
            <a:spLocks/>
          </p:cNvSpPr>
          <p:nvPr/>
        </p:nvSpPr>
        <p:spPr>
          <a:xfrm>
            <a:off x="443060" y="1277223"/>
            <a:ext cx="11340444" cy="4868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800" b="1" u="sng" dirty="0"/>
              <a:t>UPADACITINIB</a:t>
            </a:r>
            <a:r>
              <a:rPr lang="es-ES" sz="1800" dirty="0"/>
              <a:t>: LES mod-severo EC fase III (SELECT-SLE; NCT05843643)</a:t>
            </a:r>
            <a:endParaRPr lang="es-ES" sz="1800" b="1" u="sng" dirty="0"/>
          </a:p>
          <a:p>
            <a:pPr>
              <a:lnSpc>
                <a:spcPct val="150000"/>
              </a:lnSpc>
            </a:pPr>
            <a:r>
              <a:rPr lang="es-ES" sz="1800" b="1" u="sng" dirty="0"/>
              <a:t>Anti-BAFF</a:t>
            </a:r>
            <a:r>
              <a:rPr lang="es-ES" sz="1800" dirty="0"/>
              <a:t>: </a:t>
            </a:r>
            <a:r>
              <a:rPr lang="es-ES" sz="1800" b="1" dirty="0"/>
              <a:t>LANALUMAB</a:t>
            </a:r>
          </a:p>
          <a:p>
            <a:pPr>
              <a:lnSpc>
                <a:spcPct val="150000"/>
              </a:lnSpc>
            </a:pPr>
            <a:r>
              <a:rPr lang="es-ES" sz="1800" b="1" u="sng" dirty="0"/>
              <a:t>Anti-BAFF y Anti-APRIL</a:t>
            </a:r>
            <a:r>
              <a:rPr lang="es-ES" sz="1800" b="1" dirty="0"/>
              <a:t> </a:t>
            </a:r>
            <a:r>
              <a:rPr lang="es-ES" sz="1800" dirty="0"/>
              <a:t>(proteínas de fusión recombinantes TACI-</a:t>
            </a:r>
            <a:r>
              <a:rPr lang="es-ES" sz="1800" dirty="0" err="1"/>
              <a:t>Ig</a:t>
            </a:r>
            <a:r>
              <a:rPr lang="es-ES" sz="1800" b="1" dirty="0"/>
              <a:t>: TELITACICEPT y POVETACICEPT</a:t>
            </a:r>
          </a:p>
          <a:p>
            <a:pPr>
              <a:lnSpc>
                <a:spcPct val="150000"/>
              </a:lnSpc>
            </a:pPr>
            <a:endParaRPr lang="es-ES" sz="1800" b="1" dirty="0"/>
          </a:p>
          <a:p>
            <a:pPr lvl="1">
              <a:lnSpc>
                <a:spcPct val="100000"/>
              </a:lnSpc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210047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7B7B7557-B3C4-25E0-8319-81AC71C37660}"/>
              </a:ext>
            </a:extLst>
          </p:cNvPr>
          <p:cNvSpPr txBox="1">
            <a:spLocks/>
          </p:cNvSpPr>
          <p:nvPr/>
        </p:nvSpPr>
        <p:spPr>
          <a:xfrm>
            <a:off x="4242406" y="4491999"/>
            <a:ext cx="3707188" cy="7800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3489"/>
              </a:buClr>
              <a:buFont typeface="Arial" panose="020B0604020202020204" pitchFamily="34" charset="0"/>
              <a:buNone/>
              <a:defRPr sz="2800" b="1" kern="1200">
                <a:solidFill>
                  <a:srgbClr val="2051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1AB4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rgbClr val="E51E3F"/>
                </a:solidFill>
              </a:rPr>
              <a:t>NO TENGO CONFLICTOS</a:t>
            </a:r>
            <a:br>
              <a:rPr lang="es-ES" sz="2400" dirty="0">
                <a:solidFill>
                  <a:srgbClr val="E51E3F"/>
                </a:solidFill>
              </a:rPr>
            </a:br>
            <a:r>
              <a:rPr lang="es-ES" sz="2400" dirty="0">
                <a:solidFill>
                  <a:srgbClr val="E51E3F"/>
                </a:solidFill>
              </a:rPr>
              <a:t>DE INTERÉS</a:t>
            </a:r>
          </a:p>
        </p:txBody>
      </p:sp>
    </p:spTree>
    <p:extLst>
      <p:ext uri="{BB962C8B-B14F-4D97-AF65-F5344CB8AC3E}">
        <p14:creationId xmlns:p14="http://schemas.microsoft.com/office/powerpoint/2010/main" val="369763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955F0-7B56-CE6A-5A73-0F041574F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712283-EE66-1E3B-EB03-509EF5F6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Mougiakakos</a:t>
            </a:r>
            <a:r>
              <a:rPr lang="es-ES" dirty="0"/>
              <a:t> D, NEJM 2021; </a:t>
            </a:r>
            <a:r>
              <a:rPr lang="es-ES" dirty="0" err="1"/>
              <a:t>Vlach</a:t>
            </a:r>
            <a:r>
              <a:rPr lang="es-ES" dirty="0"/>
              <a:t> J et al. J </a:t>
            </a:r>
            <a:r>
              <a:rPr lang="es-ES" dirty="0" err="1"/>
              <a:t>Pharmacol</a:t>
            </a:r>
            <a:r>
              <a:rPr lang="es-ES" dirty="0"/>
              <a:t> </a:t>
            </a:r>
            <a:r>
              <a:rPr lang="es-ES" dirty="0" err="1"/>
              <a:t>Exp</a:t>
            </a:r>
            <a:r>
              <a:rPr lang="es-ES" dirty="0"/>
              <a:t> </a:t>
            </a:r>
            <a:r>
              <a:rPr lang="es-ES" dirty="0" err="1"/>
              <a:t>Ther</a:t>
            </a:r>
            <a:r>
              <a:rPr lang="es-ES" dirty="0"/>
              <a:t> 2020,376;397-409; Pearson D et al 16th </a:t>
            </a:r>
            <a:r>
              <a:rPr lang="es-ES" dirty="0" err="1"/>
              <a:t>Int</a:t>
            </a:r>
            <a:r>
              <a:rPr lang="es-ES" dirty="0"/>
              <a:t> </a:t>
            </a:r>
            <a:r>
              <a:rPr lang="es-ES" dirty="0" err="1"/>
              <a:t>Congress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SLE 2025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CF419BD-BCC4-1893-CE30-540B2AEE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0"/>
            <a:ext cx="8393112" cy="1162050"/>
          </a:xfrm>
        </p:spPr>
        <p:txBody>
          <a:bodyPr/>
          <a:lstStyle/>
          <a:p>
            <a:r>
              <a:rPr lang="es-ES" dirty="0"/>
              <a:t>Nuevas terapias para </a:t>
            </a:r>
            <a:r>
              <a:rPr lang="es-ES" u="sng" dirty="0"/>
              <a:t>LES</a:t>
            </a:r>
            <a:endParaRPr lang="es-ES" dirty="0"/>
          </a:p>
        </p:txBody>
      </p:sp>
      <p:sp>
        <p:nvSpPr>
          <p:cNvPr id="7" name="Marcador de contenido 9">
            <a:extLst>
              <a:ext uri="{FF2B5EF4-FFF2-40B4-BE49-F238E27FC236}">
                <a16:creationId xmlns:a16="http://schemas.microsoft.com/office/drawing/2014/main" id="{4878531F-EDCC-3938-E9A5-8AB548D45B0B}"/>
              </a:ext>
            </a:extLst>
          </p:cNvPr>
          <p:cNvSpPr txBox="1">
            <a:spLocks/>
          </p:cNvSpPr>
          <p:nvPr/>
        </p:nvSpPr>
        <p:spPr>
          <a:xfrm>
            <a:off x="443060" y="1277223"/>
            <a:ext cx="11340444" cy="4868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800" b="1" u="sng" dirty="0"/>
              <a:t>Terapia CAR-T anti CD-19</a:t>
            </a:r>
            <a:r>
              <a:rPr lang="es-ES" sz="1800" dirty="0"/>
              <a:t>: ensayos clínicos en marcha</a:t>
            </a:r>
          </a:p>
          <a:p>
            <a:pPr>
              <a:lnSpc>
                <a:spcPct val="150000"/>
              </a:lnSpc>
            </a:pPr>
            <a:r>
              <a:rPr lang="es-ES" sz="1800" b="1" u="sng" dirty="0"/>
              <a:t>Anti-TLR7/8</a:t>
            </a:r>
            <a:r>
              <a:rPr lang="es-ES" sz="1800" b="1" dirty="0"/>
              <a:t>: ENPATORAN</a:t>
            </a:r>
            <a:endParaRPr lang="es-ES" sz="1800" b="1" u="sng" dirty="0"/>
          </a:p>
          <a:p>
            <a:pPr>
              <a:lnSpc>
                <a:spcPct val="150000"/>
              </a:lnSpc>
            </a:pPr>
            <a:endParaRPr lang="es-ES" sz="1800" b="1" u="sng" dirty="0"/>
          </a:p>
          <a:p>
            <a:pPr>
              <a:lnSpc>
                <a:spcPct val="150000"/>
              </a:lnSpc>
            </a:pPr>
            <a:endParaRPr lang="es-ES" sz="1800" b="1" u="sng" dirty="0"/>
          </a:p>
          <a:p>
            <a:pPr>
              <a:lnSpc>
                <a:spcPct val="150000"/>
              </a:lnSpc>
            </a:pPr>
            <a:endParaRPr lang="es-ES" sz="1800" b="1" u="sng" dirty="0"/>
          </a:p>
          <a:p>
            <a:pPr>
              <a:lnSpc>
                <a:spcPct val="150000"/>
              </a:lnSpc>
            </a:pPr>
            <a:endParaRPr lang="es-ES" sz="1800" b="1" u="sng" dirty="0"/>
          </a:p>
          <a:p>
            <a:pPr>
              <a:lnSpc>
                <a:spcPct val="150000"/>
              </a:lnSpc>
            </a:pPr>
            <a:endParaRPr lang="es-ES" sz="1800" b="1" u="sng" dirty="0"/>
          </a:p>
          <a:p>
            <a:pPr lvl="1">
              <a:lnSpc>
                <a:spcPct val="100000"/>
              </a:lnSpc>
            </a:pPr>
            <a:endParaRPr lang="es-ES" sz="1400" b="1" u="sng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F3763B-1C59-EC95-2A46-6C355BBC4B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5" r="24721" b="8247"/>
          <a:stretch>
            <a:fillRect/>
          </a:stretch>
        </p:blipFill>
        <p:spPr>
          <a:xfrm>
            <a:off x="6472624" y="1162049"/>
            <a:ext cx="5458840" cy="32300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351C15-F7A6-0355-95BF-FAF1804C56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04" t="9213" b="8872"/>
          <a:stretch>
            <a:fillRect/>
          </a:stretch>
        </p:blipFill>
        <p:spPr>
          <a:xfrm>
            <a:off x="600553" y="2395382"/>
            <a:ext cx="5458840" cy="39851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0F8C231-4638-B555-1C22-84E766B891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0941"/>
          <a:stretch>
            <a:fillRect/>
          </a:stretch>
        </p:blipFill>
        <p:spPr>
          <a:xfrm>
            <a:off x="6472624" y="4387976"/>
            <a:ext cx="5096632" cy="210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7B99F-79A2-92D9-E997-85B096AC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/>
              <a:t>Resumen nuevas terapias en LE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735A69-75CB-E7CF-DFCA-A4D3E9B6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91F3A1-B481-ADA2-393E-693738BB0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48" y="1859674"/>
            <a:ext cx="11783504" cy="35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8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B97EB-D9FA-98EF-6446-F00CC1169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3410F-C399-F40B-560D-32F24804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Nuevas terapias para </a:t>
            </a:r>
            <a:r>
              <a:rPr lang="es-ES" u="sng" dirty="0"/>
              <a:t>Dermatomiositis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28D7491-8499-0595-0ED5-7716CDA93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contenido 9">
            <a:extLst>
              <a:ext uri="{FF2B5EF4-FFF2-40B4-BE49-F238E27FC236}">
                <a16:creationId xmlns:a16="http://schemas.microsoft.com/office/drawing/2014/main" id="{43F8059B-2932-4B02-B47E-715E0B46DE4B}"/>
              </a:ext>
            </a:extLst>
          </p:cNvPr>
          <p:cNvSpPr txBox="1">
            <a:spLocks/>
          </p:cNvSpPr>
          <p:nvPr/>
        </p:nvSpPr>
        <p:spPr>
          <a:xfrm>
            <a:off x="443060" y="1277223"/>
            <a:ext cx="11340444" cy="4868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b="1" u="sng" dirty="0"/>
              <a:t>Inhibidor TYK2/JAK1</a:t>
            </a:r>
            <a:r>
              <a:rPr lang="es-ES" b="1" dirty="0"/>
              <a:t>: BREPOCITINIB</a:t>
            </a:r>
            <a:r>
              <a:rPr lang="es-ES" dirty="0"/>
              <a:t> (EC fase III recién finalizado)</a:t>
            </a:r>
          </a:p>
          <a:p>
            <a:pPr>
              <a:lnSpc>
                <a:spcPct val="150000"/>
              </a:lnSpc>
            </a:pPr>
            <a:r>
              <a:rPr lang="es-ES" b="1" u="sng" dirty="0"/>
              <a:t>Anti-IFN-B</a:t>
            </a:r>
            <a:r>
              <a:rPr lang="es-ES" b="1" dirty="0"/>
              <a:t>: DAZUKIBART </a:t>
            </a:r>
            <a:r>
              <a:rPr lang="es-ES" dirty="0"/>
              <a:t>(EC fase III en marcha)</a:t>
            </a:r>
          </a:p>
          <a:p>
            <a:pPr>
              <a:lnSpc>
                <a:spcPct val="150000"/>
              </a:lnSpc>
            </a:pPr>
            <a:r>
              <a:rPr lang="es-ES" b="1" u="sng" dirty="0" err="1"/>
              <a:t>Anifrolumab</a:t>
            </a:r>
            <a:r>
              <a:rPr lang="es-ES" dirty="0"/>
              <a:t> </a:t>
            </a:r>
            <a:r>
              <a:rPr lang="es-ES" i="1" dirty="0"/>
              <a:t>(</a:t>
            </a:r>
            <a:r>
              <a:rPr lang="es-ES" i="1" dirty="0" err="1"/>
              <a:t>Srivatsa</a:t>
            </a:r>
            <a:r>
              <a:rPr lang="es-ES" i="1" dirty="0"/>
              <a:t> et al, JAAD 93:543-46. 2025, Revisión sistemática; Series de casos)</a:t>
            </a:r>
          </a:p>
          <a:p>
            <a:pPr>
              <a:lnSpc>
                <a:spcPct val="150000"/>
              </a:lnSpc>
            </a:pPr>
            <a:r>
              <a:rPr lang="es-ES" b="1" u="sng" dirty="0"/>
              <a:t>Terapia CAR-T</a:t>
            </a:r>
          </a:p>
          <a:p>
            <a:pPr>
              <a:lnSpc>
                <a:spcPct val="150000"/>
              </a:lnSpc>
            </a:pPr>
            <a:r>
              <a:rPr lang="es-ES" b="1" dirty="0"/>
              <a:t>Muchos otros estudios en marcha</a:t>
            </a:r>
          </a:p>
          <a:p>
            <a:pPr>
              <a:lnSpc>
                <a:spcPct val="150000"/>
              </a:lnSpc>
            </a:pPr>
            <a:endParaRPr lang="es-ES" b="1" dirty="0"/>
          </a:p>
          <a:p>
            <a:pPr lvl="1">
              <a:lnSpc>
                <a:spcPct val="100000"/>
              </a:lnSpc>
            </a:pP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659132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906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72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721EC-F6C1-3119-C771-2F3527C5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Vitíligo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C3FB3C-780C-258D-6C31-5B35B74F6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60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91638-017E-3DC6-1111-C97BFD465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C3B72A-C6E0-BEEA-F330-CDD917D4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/>
              <a:t>Combinación de tratamientos</a:t>
            </a:r>
            <a:r>
              <a:rPr lang="es-ES" dirty="0"/>
              <a:t>: Fototerapia + Tratamiento tópico (ICT / GCT / RUX)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823B04-7C9B-87D5-DC21-DFCE1B50DC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170" r="14734"/>
          <a:stretch>
            <a:fillRect/>
          </a:stretch>
        </p:blipFill>
        <p:spPr>
          <a:xfrm>
            <a:off x="2348658" y="2918580"/>
            <a:ext cx="9669519" cy="3447603"/>
          </a:xfrm>
          <a:prstGeom prst="rect">
            <a:avLst/>
          </a:prstGeom>
        </p:spPr>
      </p:pic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A9D0787E-148B-E720-A43E-9669720FB7A9}"/>
              </a:ext>
            </a:extLst>
          </p:cNvPr>
          <p:cNvSpPr txBox="1">
            <a:spLocks/>
          </p:cNvSpPr>
          <p:nvPr/>
        </p:nvSpPr>
        <p:spPr>
          <a:xfrm>
            <a:off x="443061" y="1461156"/>
            <a:ext cx="11340444" cy="46059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2000" b="1" u="sng" dirty="0">
                <a:solidFill>
                  <a:srgbClr val="00B050"/>
                </a:solidFill>
              </a:rPr>
              <a:t>Combinación:</a:t>
            </a:r>
            <a:r>
              <a:rPr lang="es-ES" sz="2000" b="1" dirty="0">
                <a:solidFill>
                  <a:srgbClr val="00B050"/>
                </a:solidFill>
              </a:rPr>
              <a:t> ICT / GCT alta potencia (</a:t>
            </a:r>
            <a:r>
              <a:rPr lang="es-ES" sz="2000" b="1" u="sng" dirty="0">
                <a:solidFill>
                  <a:srgbClr val="00B050"/>
                </a:solidFill>
                <a:highlight>
                  <a:srgbClr val="FFFF00"/>
                </a:highlight>
              </a:rPr>
              <a:t>incluso i-JAK tópicos</a:t>
            </a:r>
            <a:r>
              <a:rPr lang="es-ES" sz="2000" b="1" dirty="0">
                <a:solidFill>
                  <a:srgbClr val="00B050"/>
                </a:solidFill>
              </a:rPr>
              <a:t>) + Helioterapia o </a:t>
            </a:r>
            <a:r>
              <a:rPr lang="es-ES" sz="2000" b="1" dirty="0" err="1">
                <a:solidFill>
                  <a:srgbClr val="00B050"/>
                </a:solidFill>
              </a:rPr>
              <a:t>nb</a:t>
            </a:r>
            <a:r>
              <a:rPr lang="es-ES" sz="2000" b="1" dirty="0">
                <a:solidFill>
                  <a:srgbClr val="00B050"/>
                </a:solidFill>
              </a:rPr>
              <a:t>-UVB</a:t>
            </a:r>
          </a:p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chemeClr val="tx2"/>
                </a:solidFill>
              </a:rPr>
              <a:t>Combinación de </a:t>
            </a:r>
            <a:r>
              <a:rPr lang="es-ES" sz="1600" b="1" dirty="0" err="1">
                <a:solidFill>
                  <a:schemeClr val="tx2"/>
                </a:solidFill>
              </a:rPr>
              <a:t>TTs</a:t>
            </a:r>
            <a:r>
              <a:rPr lang="es-ES" sz="1600" b="1" dirty="0">
                <a:solidFill>
                  <a:schemeClr val="tx2"/>
                </a:solidFill>
              </a:rPr>
              <a:t> se considera el </a:t>
            </a:r>
            <a:r>
              <a:rPr lang="es-ES" sz="1600" b="1" dirty="0" err="1">
                <a:solidFill>
                  <a:schemeClr val="tx2"/>
                </a:solidFill>
              </a:rPr>
              <a:t>tt</a:t>
            </a:r>
            <a:r>
              <a:rPr lang="es-ES" sz="1600" b="1" dirty="0">
                <a:solidFill>
                  <a:schemeClr val="tx2"/>
                </a:solidFill>
              </a:rPr>
              <a:t> Gold-estándar en vitíligo</a:t>
            </a:r>
          </a:p>
          <a:p>
            <a:pPr lvl="1">
              <a:lnSpc>
                <a:spcPct val="150000"/>
              </a:lnSpc>
            </a:pPr>
            <a:r>
              <a:rPr lang="es-ES" sz="1600" b="1" dirty="0"/>
              <a:t>Mejor respuesta en </a:t>
            </a:r>
            <a:r>
              <a:rPr lang="es-ES" sz="1600" b="1" dirty="0">
                <a:solidFill>
                  <a:srgbClr val="00B050"/>
                </a:solidFill>
              </a:rPr>
              <a:t>afectación facial</a:t>
            </a:r>
          </a:p>
          <a:p>
            <a:pPr lvl="1">
              <a:lnSpc>
                <a:spcPct val="150000"/>
              </a:lnSpc>
            </a:pPr>
            <a:r>
              <a:rPr lang="es-ES" sz="1600" b="1" dirty="0" err="1">
                <a:solidFill>
                  <a:srgbClr val="C00000"/>
                </a:solidFill>
              </a:rPr>
              <a:t>Repigmentación</a:t>
            </a:r>
            <a:r>
              <a:rPr lang="es-ES" sz="1600" b="1" dirty="0">
                <a:solidFill>
                  <a:srgbClr val="C00000"/>
                </a:solidFill>
              </a:rPr>
              <a:t> óptima requiere 12-24 meses (!) </a:t>
            </a:r>
            <a:endParaRPr lang="es-ES" sz="14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21369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A3923-AD81-49E2-E8AA-02FF0A28A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F2693-CF4B-92F0-D41E-C6572DA0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Combinación </a:t>
            </a:r>
            <a:r>
              <a:rPr lang="es-ES" u="sng" dirty="0"/>
              <a:t>RUX tópico + UVB</a:t>
            </a:r>
          </a:p>
        </p:txBody>
      </p:sp>
      <p:sp>
        <p:nvSpPr>
          <p:cNvPr id="7" name="Marcador de contenido 9">
            <a:extLst>
              <a:ext uri="{FF2B5EF4-FFF2-40B4-BE49-F238E27FC236}">
                <a16:creationId xmlns:a16="http://schemas.microsoft.com/office/drawing/2014/main" id="{8F19315E-61E5-1BDC-85EE-E88313153434}"/>
              </a:ext>
            </a:extLst>
          </p:cNvPr>
          <p:cNvSpPr txBox="1">
            <a:spLocks/>
          </p:cNvSpPr>
          <p:nvPr/>
        </p:nvSpPr>
        <p:spPr>
          <a:xfrm>
            <a:off x="278021" y="1358292"/>
            <a:ext cx="11524958" cy="48269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s-ES" sz="1800" b="1" dirty="0"/>
              <a:t>Fase 2 estudio OLE </a:t>
            </a:r>
            <a:r>
              <a:rPr lang="es-ES" sz="1800" dirty="0"/>
              <a:t>(RUX tópico):</a:t>
            </a:r>
            <a:endParaRPr lang="es-ES" sz="1800" b="1" dirty="0"/>
          </a:p>
          <a:p>
            <a:pPr lvl="1" algn="just">
              <a:lnSpc>
                <a:spcPct val="150000"/>
              </a:lnSpc>
            </a:pPr>
            <a:r>
              <a:rPr lang="es-ES" sz="1400" dirty="0"/>
              <a:t>N=19; </a:t>
            </a:r>
            <a:r>
              <a:rPr lang="es-ES" sz="1400" b="1" dirty="0"/>
              <a:t>Reciben UVB-</a:t>
            </a:r>
            <a:r>
              <a:rPr lang="es-ES" sz="1400" b="1" dirty="0" err="1"/>
              <a:t>nb</a:t>
            </a:r>
            <a:r>
              <a:rPr lang="es-ES" sz="1400" b="1" dirty="0"/>
              <a:t> x 12w</a:t>
            </a:r>
            <a:r>
              <a:rPr lang="es-ES" sz="1400" dirty="0"/>
              <a:t> en la fase 2 del estudio OLE (RUX tópico) </a:t>
            </a:r>
          </a:p>
          <a:p>
            <a:pPr lvl="1" algn="just">
              <a:lnSpc>
                <a:spcPct val="150000"/>
              </a:lnSpc>
            </a:pPr>
            <a:r>
              <a:rPr lang="es-ES" sz="1400" dirty="0"/>
              <a:t>Mejoría tras la adición de </a:t>
            </a:r>
            <a:r>
              <a:rPr lang="es-ES" sz="1400" dirty="0" err="1"/>
              <a:t>nb</a:t>
            </a:r>
            <a:r>
              <a:rPr lang="es-ES" sz="1400" dirty="0"/>
              <a:t>-UVB con buena tolerancia</a:t>
            </a:r>
          </a:p>
          <a:p>
            <a:pPr algn="just">
              <a:lnSpc>
                <a:spcPct val="150000"/>
              </a:lnSpc>
            </a:pPr>
            <a:r>
              <a:rPr lang="es-ES" sz="1800" b="1" dirty="0"/>
              <a:t>Estudio fase 2 </a:t>
            </a:r>
            <a:r>
              <a:rPr lang="es-ES" sz="1800" dirty="0"/>
              <a:t>en 10 centros de US y Canadá</a:t>
            </a:r>
          </a:p>
          <a:p>
            <a:pPr lvl="1" algn="just">
              <a:lnSpc>
                <a:spcPct val="150000"/>
              </a:lnSpc>
            </a:pPr>
            <a:r>
              <a:rPr lang="es-ES" sz="1400" dirty="0"/>
              <a:t>En w12, </a:t>
            </a:r>
            <a:r>
              <a:rPr lang="es-ES" sz="1400" b="1" dirty="0"/>
              <a:t>los pacientes con &lt;T-VASI25 recibieron </a:t>
            </a:r>
            <a:r>
              <a:rPr lang="es-ES" sz="1400" b="1" dirty="0" err="1"/>
              <a:t>nb</a:t>
            </a:r>
            <a:r>
              <a:rPr lang="es-ES" sz="1400" b="1" dirty="0"/>
              <a:t>-UVB hasta w48</a:t>
            </a:r>
            <a:r>
              <a:rPr lang="es-ES" sz="1400" dirty="0"/>
              <a:t>. El resto siguieron en monoterapia con RUX</a:t>
            </a:r>
          </a:p>
          <a:p>
            <a:pPr algn="just">
              <a:lnSpc>
                <a:spcPct val="150000"/>
              </a:lnSpc>
            </a:pPr>
            <a:endParaRPr lang="es-ES" sz="1400" dirty="0">
              <a:solidFill>
                <a:schemeClr val="tx2"/>
              </a:solidFill>
              <a:sym typeface="Wingdings" panose="05000000000000000000" pitchFamily="2" charset="2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4B1D90-F56D-2293-123A-3DC3B56189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24" b="23533"/>
          <a:stretch>
            <a:fillRect/>
          </a:stretch>
        </p:blipFill>
        <p:spPr>
          <a:xfrm>
            <a:off x="0" y="3782868"/>
            <a:ext cx="6846387" cy="24024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C170DF-9328-B1B6-3EFD-18AD305852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720" b="4477"/>
          <a:stretch>
            <a:fillRect/>
          </a:stretch>
        </p:blipFill>
        <p:spPr>
          <a:xfrm>
            <a:off x="6420458" y="3673271"/>
            <a:ext cx="5493521" cy="266368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51C516C-0376-CA3C-0675-F3988FF678D7}"/>
              </a:ext>
            </a:extLst>
          </p:cNvPr>
          <p:cNvSpPr/>
          <p:nvPr/>
        </p:nvSpPr>
        <p:spPr>
          <a:xfrm>
            <a:off x="2603027" y="4291309"/>
            <a:ext cx="2367280" cy="7315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E786BC-26A7-A1AC-05EA-F96EA557633A}"/>
              </a:ext>
            </a:extLst>
          </p:cNvPr>
          <p:cNvSpPr txBox="1"/>
          <p:nvPr/>
        </p:nvSpPr>
        <p:spPr>
          <a:xfrm>
            <a:off x="6632068" y="2605834"/>
            <a:ext cx="5070299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La combinación con </a:t>
            </a:r>
            <a:r>
              <a:rPr lang="es-ES" b="1" dirty="0" err="1">
                <a:solidFill>
                  <a:srgbClr val="00B050"/>
                </a:solidFill>
              </a:rPr>
              <a:t>nb</a:t>
            </a:r>
            <a:r>
              <a:rPr lang="es-ES" b="1" dirty="0">
                <a:solidFill>
                  <a:srgbClr val="00B050"/>
                </a:solidFill>
              </a:rPr>
              <a:t>-UVB acelera la respuesta (!)</a:t>
            </a:r>
          </a:p>
        </p:txBody>
      </p:sp>
    </p:spTree>
    <p:extLst>
      <p:ext uri="{BB962C8B-B14F-4D97-AF65-F5344CB8AC3E}">
        <p14:creationId xmlns:p14="http://schemas.microsoft.com/office/powerpoint/2010/main" val="20085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90322-C9ED-17F6-8B3A-0E50F6D2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60" y="0"/>
            <a:ext cx="8392827" cy="1162049"/>
          </a:xfrm>
        </p:spPr>
        <p:txBody>
          <a:bodyPr/>
          <a:lstStyle/>
          <a:p>
            <a:r>
              <a:rPr lang="es-ES" u="sng" dirty="0" err="1"/>
              <a:t>Ruxolitinib</a:t>
            </a:r>
            <a:r>
              <a:rPr lang="es-ES" u="sng" dirty="0"/>
              <a:t> tópico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7AB93D-FDA9-F913-0D39-C200B567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J </a:t>
            </a:r>
            <a:r>
              <a:rPr lang="es-ES" dirty="0" err="1"/>
              <a:t>Eur</a:t>
            </a:r>
            <a:r>
              <a:rPr lang="es-ES" dirty="0"/>
              <a:t> Acad </a:t>
            </a:r>
            <a:r>
              <a:rPr lang="es-ES" dirty="0" err="1"/>
              <a:t>Dermatol</a:t>
            </a:r>
            <a:r>
              <a:rPr lang="es-ES" dirty="0"/>
              <a:t> </a:t>
            </a:r>
            <a:r>
              <a:rPr lang="es-ES" dirty="0" err="1"/>
              <a:t>Venereol</a:t>
            </a:r>
            <a:r>
              <a:rPr lang="es-ES" dirty="0"/>
              <a:t> 2025;39:e251-e254</a:t>
            </a:r>
          </a:p>
        </p:txBody>
      </p:sp>
      <p:sp>
        <p:nvSpPr>
          <p:cNvPr id="5" name="Marcador de contenido 9">
            <a:extLst>
              <a:ext uri="{FF2B5EF4-FFF2-40B4-BE49-F238E27FC236}">
                <a16:creationId xmlns:a16="http://schemas.microsoft.com/office/drawing/2014/main" id="{DAE12B50-4FBA-A6DC-88C7-C2B146CFF753}"/>
              </a:ext>
            </a:extLst>
          </p:cNvPr>
          <p:cNvSpPr txBox="1">
            <a:spLocks/>
          </p:cNvSpPr>
          <p:nvPr/>
        </p:nvSpPr>
        <p:spPr>
          <a:xfrm>
            <a:off x="360541" y="1662012"/>
            <a:ext cx="5889788" cy="48269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800" b="1" u="sng" dirty="0"/>
              <a:t>Re-TT con RUX tópico tras recidiva al suspender</a:t>
            </a:r>
            <a:r>
              <a:rPr lang="es-ES" sz="1800" b="1" dirty="0"/>
              <a:t> </a:t>
            </a:r>
            <a:r>
              <a:rPr lang="es-ES" sz="1400" i="1" dirty="0"/>
              <a:t>(TRUE-V LTE – </a:t>
            </a:r>
            <a:r>
              <a:rPr lang="es-ES" sz="1400" i="1" dirty="0" err="1"/>
              <a:t>Cohort</a:t>
            </a:r>
            <a:r>
              <a:rPr lang="es-ES" sz="1400" i="1" dirty="0"/>
              <a:t> A: patients </a:t>
            </a:r>
            <a:r>
              <a:rPr lang="es-ES" sz="1400" i="1" dirty="0" err="1"/>
              <a:t>who</a:t>
            </a:r>
            <a:r>
              <a:rPr lang="es-ES" sz="1400" i="1" dirty="0"/>
              <a:t> </a:t>
            </a:r>
            <a:r>
              <a:rPr lang="es-ES" sz="1400" i="1" dirty="0" err="1"/>
              <a:t>achieved</a:t>
            </a:r>
            <a:r>
              <a:rPr lang="es-ES" sz="1400" i="1" dirty="0"/>
              <a:t> f-VASI90 at w52)</a:t>
            </a:r>
          </a:p>
          <a:p>
            <a:pPr lvl="1">
              <a:lnSpc>
                <a:spcPct val="150000"/>
              </a:lnSpc>
            </a:pPr>
            <a:r>
              <a:rPr lang="es-ES" sz="1400" b="1" dirty="0">
                <a:solidFill>
                  <a:srgbClr val="00B050"/>
                </a:solidFill>
              </a:rPr>
              <a:t>La mayoría de los pacientes que recidivan al suspender RUX vuelven a responder y alcanzar F-VASI75 tras </a:t>
            </a:r>
            <a:r>
              <a:rPr lang="es-ES" sz="1400" b="1" dirty="0" err="1">
                <a:solidFill>
                  <a:srgbClr val="00B050"/>
                </a:solidFill>
              </a:rPr>
              <a:t>re-introducción</a:t>
            </a:r>
            <a:endParaRPr lang="es-ES" sz="1400" b="1" dirty="0">
              <a:solidFill>
                <a:srgbClr val="00B050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s-ES" sz="1800" b="1" dirty="0"/>
          </a:p>
          <a:p>
            <a:pPr>
              <a:lnSpc>
                <a:spcPct val="150000"/>
              </a:lnSpc>
            </a:pPr>
            <a:r>
              <a:rPr lang="es-ES" sz="1800" b="1" u="sng" dirty="0"/>
              <a:t>Respuesta tardía en pacientes no respondedores (&lt;F-VASI90)</a:t>
            </a:r>
            <a:r>
              <a:rPr lang="es-ES" sz="1800" b="1" dirty="0"/>
              <a:t> </a:t>
            </a:r>
            <a:r>
              <a:rPr lang="es-ES" sz="1400" i="1" dirty="0"/>
              <a:t>(TRUE-V LTE – </a:t>
            </a:r>
            <a:r>
              <a:rPr lang="es-ES" sz="1400" i="1" dirty="0" err="1"/>
              <a:t>Cohort</a:t>
            </a:r>
            <a:r>
              <a:rPr lang="es-ES" sz="1400" i="1" dirty="0"/>
              <a:t> B: F-VASI 90 response </a:t>
            </a:r>
            <a:r>
              <a:rPr lang="es-ES" sz="1400" i="1" dirty="0" err="1"/>
              <a:t>weeks</a:t>
            </a:r>
            <a:r>
              <a:rPr lang="es-ES" sz="1400" i="1" dirty="0"/>
              <a:t> 52-104)</a:t>
            </a:r>
          </a:p>
          <a:p>
            <a:pPr lvl="1">
              <a:lnSpc>
                <a:spcPct val="150000"/>
              </a:lnSpc>
            </a:pPr>
            <a:r>
              <a:rPr lang="es-ES" sz="1400" b="1" dirty="0">
                <a:solidFill>
                  <a:srgbClr val="00B050"/>
                </a:solidFill>
              </a:rPr>
              <a:t>Mantener TT en pacientes no respondedores (!) </a:t>
            </a:r>
            <a:r>
              <a:rPr lang="es-E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 Posibilidad </a:t>
            </a:r>
            <a:r>
              <a:rPr lang="es-ES" sz="14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repigmentación</a:t>
            </a:r>
            <a:r>
              <a:rPr lang="es-ES" sz="1400" b="1" dirty="0">
                <a:solidFill>
                  <a:srgbClr val="00B050"/>
                </a:solidFill>
                <a:sym typeface="Wingdings" panose="05000000000000000000" pitchFamily="2" charset="2"/>
              </a:rPr>
              <a:t> &gt; 12m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77AEE8-3E7E-89E3-E540-9B4DE7887E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496" r="6367" b="14818"/>
          <a:stretch>
            <a:fillRect/>
          </a:stretch>
        </p:blipFill>
        <p:spPr>
          <a:xfrm>
            <a:off x="6522603" y="1823436"/>
            <a:ext cx="5089059" cy="1280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04A61C3-56CE-E401-0405-6B80C3D4B9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76" t="27621" r="1739"/>
          <a:stretch>
            <a:fillRect/>
          </a:stretch>
        </p:blipFill>
        <p:spPr>
          <a:xfrm>
            <a:off x="6428771" y="3670241"/>
            <a:ext cx="5276721" cy="24262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121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12770-EDAF-71DB-49B8-C174CFCA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2E7CB-91C8-7785-DCF6-71551E9B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/>
              <a:t>Otros</a:t>
            </a:r>
            <a:r>
              <a:rPr lang="es-ES" dirty="0"/>
              <a:t> tratamientos por venir</a:t>
            </a:r>
          </a:p>
        </p:txBody>
      </p:sp>
      <p:sp>
        <p:nvSpPr>
          <p:cNvPr id="8" name="Marcador de contenido 9">
            <a:extLst>
              <a:ext uri="{FF2B5EF4-FFF2-40B4-BE49-F238E27FC236}">
                <a16:creationId xmlns:a16="http://schemas.microsoft.com/office/drawing/2014/main" id="{9D1CE87C-ABC3-7571-A037-CE95CCC0A35D}"/>
              </a:ext>
            </a:extLst>
          </p:cNvPr>
          <p:cNvSpPr txBox="1">
            <a:spLocks/>
          </p:cNvSpPr>
          <p:nvPr/>
        </p:nvSpPr>
        <p:spPr>
          <a:xfrm>
            <a:off x="278021" y="1358292"/>
            <a:ext cx="5817979" cy="48269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1E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35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800" b="1" u="sng" dirty="0" err="1"/>
              <a:t>Ritlecitinib</a:t>
            </a:r>
            <a:r>
              <a:rPr lang="es-ES" sz="1800" b="1" dirty="0"/>
              <a:t> (JAK3/TEC)</a:t>
            </a:r>
          </a:p>
          <a:p>
            <a:pPr>
              <a:lnSpc>
                <a:spcPct val="150000"/>
              </a:lnSpc>
            </a:pPr>
            <a:r>
              <a:rPr lang="es-ES" sz="1800" b="1" u="sng" dirty="0" err="1">
                <a:sym typeface="Wingdings" panose="05000000000000000000" pitchFamily="2" charset="2"/>
              </a:rPr>
              <a:t>Povorcitinib</a:t>
            </a:r>
            <a:r>
              <a:rPr lang="es-ES" sz="1800" b="1" u="sng" dirty="0">
                <a:sym typeface="Wingdings" panose="05000000000000000000" pitchFamily="2" charset="2"/>
              </a:rPr>
              <a:t> (JAK1)</a:t>
            </a:r>
            <a:endParaRPr lang="es-ES" sz="180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s-ES" sz="1800" b="1" u="sng" dirty="0" err="1">
                <a:solidFill>
                  <a:schemeClr val="tx2"/>
                </a:solidFill>
                <a:sym typeface="Wingdings" panose="05000000000000000000" pitchFamily="2" charset="2"/>
              </a:rPr>
              <a:t>Upadacitinib</a:t>
            </a:r>
            <a:r>
              <a:rPr lang="es-ES" sz="1800" b="1" u="sng" dirty="0">
                <a:solidFill>
                  <a:schemeClr val="tx2"/>
                </a:solidFill>
                <a:sym typeface="Wingdings" panose="05000000000000000000" pitchFamily="2" charset="2"/>
              </a:rPr>
              <a:t> (JAK1)</a:t>
            </a:r>
            <a:endParaRPr lang="es-ES" sz="1400" b="1" u="sng" dirty="0">
              <a:solidFill>
                <a:schemeClr val="tx2"/>
              </a:solidFill>
              <a:sym typeface="Wingdings" panose="05000000000000000000" pitchFamily="2" charset="2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B2F2683-B913-DE52-8F96-7FADA2394F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32"/>
          <a:stretch>
            <a:fillRect/>
          </a:stretch>
        </p:blipFill>
        <p:spPr>
          <a:xfrm>
            <a:off x="185423" y="3534149"/>
            <a:ext cx="5718743" cy="26158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2083590-BA43-8D76-CCAB-E2DBC7375C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940"/>
          <a:stretch>
            <a:fillRect/>
          </a:stretch>
        </p:blipFill>
        <p:spPr>
          <a:xfrm>
            <a:off x="5963868" y="255062"/>
            <a:ext cx="6131748" cy="30687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A1705F1-D75D-97BA-03C0-EC3C9BAF37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613"/>
          <a:stretch>
            <a:fillRect/>
          </a:stretch>
        </p:blipFill>
        <p:spPr>
          <a:xfrm>
            <a:off x="5904166" y="3534149"/>
            <a:ext cx="6191450" cy="30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9081E-6B0B-A118-2BFF-D37CA431F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9E55B-C71A-F90B-4D18-A6F2C20C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/>
              <a:t>BARVIT</a:t>
            </a:r>
            <a:r>
              <a:rPr lang="es-ES" dirty="0"/>
              <a:t>: </a:t>
            </a:r>
            <a:r>
              <a:rPr lang="es-ES" dirty="0" err="1"/>
              <a:t>Baricitinib</a:t>
            </a:r>
            <a:r>
              <a:rPr lang="es-ES" dirty="0"/>
              <a:t> + UVB</a:t>
            </a:r>
            <a:endParaRPr lang="es-ES" u="sng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3C4AC53-62B1-57F8-042A-85DE8C91E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60A9F9-D452-91A8-503E-845F0B6705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76" b="10410"/>
          <a:stretch>
            <a:fillRect/>
          </a:stretch>
        </p:blipFill>
        <p:spPr>
          <a:xfrm>
            <a:off x="161348" y="1162051"/>
            <a:ext cx="6477991" cy="24292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872571-6FA5-3F92-8652-12A0A3AB08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t="18073" b="6051"/>
          <a:stretch>
            <a:fillRect/>
          </a:stretch>
        </p:blipFill>
        <p:spPr>
          <a:xfrm>
            <a:off x="7061907" y="896332"/>
            <a:ext cx="3592179" cy="28533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17B569-E03C-B925-D8D2-03F1C2B318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184" b="4483"/>
          <a:stretch>
            <a:fillRect/>
          </a:stretch>
        </p:blipFill>
        <p:spPr>
          <a:xfrm>
            <a:off x="1046922" y="3922644"/>
            <a:ext cx="5748168" cy="25576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2E3D908-E410-8DC8-03B5-BA22FA0D4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589"/>
          <a:stretch>
            <a:fillRect/>
          </a:stretch>
        </p:blipFill>
        <p:spPr>
          <a:xfrm>
            <a:off x="302204" y="3597290"/>
            <a:ext cx="6477991" cy="1524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9B6283-9C24-3E1E-DEA8-00D74BD7F1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106" r="15277" b="1994"/>
          <a:stretch>
            <a:fillRect/>
          </a:stretch>
        </p:blipFill>
        <p:spPr>
          <a:xfrm>
            <a:off x="6891131" y="3888339"/>
            <a:ext cx="4346712" cy="274020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487510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676784CA0888A41B5970EDA58947915" ma:contentTypeVersion="15" ma:contentTypeDescription="Crear nuevo documento." ma:contentTypeScope="" ma:versionID="ac2c0658a35bb3518964c32918724cd6">
  <xsd:schema xmlns:xsd="http://www.w3.org/2001/XMLSchema" xmlns:xs="http://www.w3.org/2001/XMLSchema" xmlns:p="http://schemas.microsoft.com/office/2006/metadata/properties" xmlns:ns2="d286fbcb-c6df-45d0-ae86-fc530eed2a20" xmlns:ns3="c8caf2d4-2458-4833-8301-b9816ceccb75" targetNamespace="http://schemas.microsoft.com/office/2006/metadata/properties" ma:root="true" ma:fieldsID="a64aabcbe637e1263521e30fd7f4b207" ns2:_="" ns3:_="">
    <xsd:import namespace="d286fbcb-c6df-45d0-ae86-fc530eed2a20"/>
    <xsd:import namespace="c8caf2d4-2458-4833-8301-b9816ceccb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Versionesdedocument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6fbcb-c6df-45d0-ae86-fc530eed2a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eb215162-4765-47a8-91d9-804fb4dcfa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Versionesdedocumento" ma:index="22" nillable="true" ma:displayName="Versiones de documento" ma:format="Dropdown" ma:internalName="Versionesdedocumento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af2d4-2458-4833-8301-b9816ceccb7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6ff021-f2c7-430b-8e6f-cde75e95dbf8}" ma:internalName="TaxCatchAll" ma:showField="CatchAllData" ma:web="c8caf2d4-2458-4833-8301-b9816ceccb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86fbcb-c6df-45d0-ae86-fc530eed2a20">
      <Terms xmlns="http://schemas.microsoft.com/office/infopath/2007/PartnerControls"/>
    </lcf76f155ced4ddcb4097134ff3c332f>
    <TaxCatchAll xmlns="c8caf2d4-2458-4833-8301-b9816ceccb75" xsi:nil="true"/>
    <Versionesdedocumento xmlns="d286fbcb-c6df-45d0-ae86-fc530eed2a20" xsi:nil="true"/>
  </documentManagement>
</p:properties>
</file>

<file path=customXml/itemProps1.xml><?xml version="1.0" encoding="utf-8"?>
<ds:datastoreItem xmlns:ds="http://schemas.openxmlformats.org/officeDocument/2006/customXml" ds:itemID="{B396A2E1-8390-4222-9F6C-BBA5FE4E53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5E1405-18E3-458B-A2A0-A74AF418DD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6fbcb-c6df-45d0-ae86-fc530eed2a20"/>
    <ds:schemaRef ds:uri="c8caf2d4-2458-4833-8301-b9816ceccb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5A16BD-27E3-4489-9BB8-A5AE46628629}">
  <ds:schemaRefs>
    <ds:schemaRef ds:uri="http://schemas.microsoft.com/office/2006/metadata/properties"/>
    <ds:schemaRef ds:uri="http://schemas.microsoft.com/office/infopath/2007/PartnerControls"/>
    <ds:schemaRef ds:uri="d286fbcb-c6df-45d0-ae86-fc530eed2a20"/>
    <ds:schemaRef ds:uri="c8caf2d4-2458-4833-8301-b9816ceccb7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3663</TotalTime>
  <Words>1697</Words>
  <Application>Microsoft Office PowerPoint</Application>
  <PresentationFormat>Panorámica</PresentationFormat>
  <Paragraphs>205</Paragraphs>
  <Slides>34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Vitíligo</vt:lpstr>
      <vt:lpstr>Combinación de tratamientos: Fototerapia + Tratamiento tópico (ICT / GCT / RUX)</vt:lpstr>
      <vt:lpstr>Combinación RUX tópico + UVB</vt:lpstr>
      <vt:lpstr>Ruxolitinib tópico</vt:lpstr>
      <vt:lpstr>Otros tratamientos por venir</vt:lpstr>
      <vt:lpstr>BARVIT: Baricitinib + UVB</vt:lpstr>
      <vt:lpstr>Resumen pipeline vitíligo</vt:lpstr>
      <vt:lpstr>Penfigoide ampolloso</vt:lpstr>
      <vt:lpstr>Dupilumab en PA – LIBERTY-BP</vt:lpstr>
      <vt:lpstr>Omalizumab en PA</vt:lpstr>
      <vt:lpstr>Tralokinumab y Lebrikizumab en PA</vt:lpstr>
      <vt:lpstr>Penfigoide gestacional</vt:lpstr>
      <vt:lpstr>Pénfigo vulgar y otras dermatosis ampollosas</vt:lpstr>
      <vt:lpstr>Rituximab en Pénfigo vulgar (PV) y foliáceo (PF)</vt:lpstr>
      <vt:lpstr>Optimización de manejo del Pénfigo con RTX + Factores predictores de recidiva</vt:lpstr>
      <vt:lpstr>Otros tratamientos</vt:lpstr>
      <vt:lpstr>Novedades en Dermatitis herpetiforme</vt:lpstr>
      <vt:lpstr>Novedades en Epidermólisis ampollosa adquirida</vt:lpstr>
      <vt:lpstr>Enfermedades esclerosantes</vt:lpstr>
      <vt:lpstr>Actualización recomendaciones EULAR para el tratamiento de la Esclerosis sistémica (ES)</vt:lpstr>
      <vt:lpstr>Terapia CAR-T en ES</vt:lpstr>
      <vt:lpstr>Manejo de las úlceras digitales en ES</vt:lpstr>
      <vt:lpstr>Lupus eritematoso y dermatomiositis</vt:lpstr>
      <vt:lpstr>Nuevas terapias para LEC: Anifrolumab, Belimumab y Deucravacitinib</vt:lpstr>
      <vt:lpstr>Gluconolactona tópica en LEC</vt:lpstr>
      <vt:lpstr>Nuevas terapias para LES</vt:lpstr>
      <vt:lpstr>Nuevas terapias para LES</vt:lpstr>
      <vt:lpstr>Resumen nuevas terapias en LE</vt:lpstr>
      <vt:lpstr>Nuevas terapias para Dermatomiositis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 Ramírez</dc:creator>
  <cp:lastModifiedBy>Nerea Mohino Farré</cp:lastModifiedBy>
  <cp:revision>62</cp:revision>
  <dcterms:created xsi:type="dcterms:W3CDTF">2019-06-04T08:06:11Z</dcterms:created>
  <dcterms:modified xsi:type="dcterms:W3CDTF">2025-09-19T15:17:04Z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0x0101006676784CA0888A41B5970EDA58947915</vt:lpwstr>
  </property>
  <property fmtid="{D5CDD505-2E9C-101B-9397-08002B2CF9AE}" pid="3" name="MediaServiceImageTags">
    <vt:lpwstr/>
  </property>
</Properties>
</file>